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 id="2147483756" r:id="rId2"/>
    <p:sldMasterId id="2147483792" r:id="rId3"/>
    <p:sldMasterId id="2147483804" r:id="rId4"/>
    <p:sldMasterId id="2147483816" r:id="rId5"/>
    <p:sldMasterId id="2147483828" r:id="rId6"/>
    <p:sldMasterId id="2147483840" r:id="rId7"/>
    <p:sldMasterId id="2147483852" r:id="rId8"/>
    <p:sldMasterId id="2147483864" r:id="rId9"/>
  </p:sldMasterIdLst>
  <p:notesMasterIdLst>
    <p:notesMasterId r:id="rId38"/>
  </p:notesMasterIdLst>
  <p:sldIdLst>
    <p:sldId id="256" r:id="rId10"/>
    <p:sldId id="272" r:id="rId11"/>
    <p:sldId id="295" r:id="rId12"/>
    <p:sldId id="296" r:id="rId13"/>
    <p:sldId id="298" r:id="rId14"/>
    <p:sldId id="262" r:id="rId15"/>
    <p:sldId id="263" r:id="rId16"/>
    <p:sldId id="264" r:id="rId17"/>
    <p:sldId id="265" r:id="rId18"/>
    <p:sldId id="270" r:id="rId19"/>
    <p:sldId id="307" r:id="rId20"/>
    <p:sldId id="308" r:id="rId21"/>
    <p:sldId id="309" r:id="rId22"/>
    <p:sldId id="310" r:id="rId23"/>
    <p:sldId id="311" r:id="rId24"/>
    <p:sldId id="312" r:id="rId25"/>
    <p:sldId id="313" r:id="rId26"/>
    <p:sldId id="314" r:id="rId27"/>
    <p:sldId id="315" r:id="rId28"/>
    <p:sldId id="303" r:id="rId29"/>
    <p:sldId id="304" r:id="rId30"/>
    <p:sldId id="316" r:id="rId31"/>
    <p:sldId id="317" r:id="rId32"/>
    <p:sldId id="300" r:id="rId33"/>
    <p:sldId id="301" r:id="rId34"/>
    <p:sldId id="299" r:id="rId35"/>
    <p:sldId id="306" r:id="rId36"/>
    <p:sldId id="29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638" autoAdjust="0"/>
    <p:restoredTop sz="94660"/>
  </p:normalViewPr>
  <p:slideViewPr>
    <p:cSldViewPr>
      <p:cViewPr varScale="1">
        <p:scale>
          <a:sx n="62" d="100"/>
          <a:sy n="62" d="100"/>
        </p:scale>
        <p:origin x="117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5B7EF-5C28-4314-A207-C3F9574EA1ED}" type="datetimeFigureOut">
              <a:rPr lang="en-IN" smtClean="0"/>
              <a:t>20-11-2019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220E2-0AEB-4404-BE94-9EA949C2F289}" type="slidenum">
              <a:rPr lang="en-IN" smtClean="0"/>
              <a:t>‹#›</a:t>
            </a:fld>
            <a:endParaRPr lang="en-IN"/>
          </a:p>
        </p:txBody>
      </p:sp>
    </p:spTree>
    <p:extLst>
      <p:ext uri="{BB962C8B-B14F-4D97-AF65-F5344CB8AC3E}">
        <p14:creationId xmlns:p14="http://schemas.microsoft.com/office/powerpoint/2010/main" val="28633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4262991A-D88A-415F-AA3F-DF12C52C61BF}"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110858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4</a:t>
            </a:fld>
            <a:endParaRPr lang="en-IN"/>
          </a:p>
        </p:txBody>
      </p:sp>
    </p:spTree>
    <p:extLst>
      <p:ext uri="{BB962C8B-B14F-4D97-AF65-F5344CB8AC3E}">
        <p14:creationId xmlns:p14="http://schemas.microsoft.com/office/powerpoint/2010/main" val="1938583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5</a:t>
            </a:fld>
            <a:endParaRPr lang="en-IN"/>
          </a:p>
        </p:txBody>
      </p:sp>
    </p:spTree>
    <p:extLst>
      <p:ext uri="{BB962C8B-B14F-4D97-AF65-F5344CB8AC3E}">
        <p14:creationId xmlns:p14="http://schemas.microsoft.com/office/powerpoint/2010/main" val="2803206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24</a:t>
            </a:fld>
            <a:endParaRPr lang="en-IN"/>
          </a:p>
        </p:txBody>
      </p:sp>
    </p:spTree>
    <p:extLst>
      <p:ext uri="{BB962C8B-B14F-4D97-AF65-F5344CB8AC3E}">
        <p14:creationId xmlns:p14="http://schemas.microsoft.com/office/powerpoint/2010/main" val="121196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25</a:t>
            </a:fld>
            <a:endParaRPr lang="en-IN"/>
          </a:p>
        </p:txBody>
      </p:sp>
    </p:spTree>
    <p:extLst>
      <p:ext uri="{BB962C8B-B14F-4D97-AF65-F5344CB8AC3E}">
        <p14:creationId xmlns:p14="http://schemas.microsoft.com/office/powerpoint/2010/main" val="3036511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26</a:t>
            </a:fld>
            <a:endParaRPr lang="en-IN"/>
          </a:p>
        </p:txBody>
      </p:sp>
    </p:spTree>
    <p:extLst>
      <p:ext uri="{BB962C8B-B14F-4D97-AF65-F5344CB8AC3E}">
        <p14:creationId xmlns:p14="http://schemas.microsoft.com/office/powerpoint/2010/main" val="3161130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EB220E2-0AEB-4404-BE94-9EA949C2F289}" type="slidenum">
              <a:rPr lang="en-IN" smtClean="0"/>
              <a:t>27</a:t>
            </a:fld>
            <a:endParaRPr lang="en-IN"/>
          </a:p>
        </p:txBody>
      </p:sp>
    </p:spTree>
    <p:extLst>
      <p:ext uri="{BB962C8B-B14F-4D97-AF65-F5344CB8AC3E}">
        <p14:creationId xmlns:p14="http://schemas.microsoft.com/office/powerpoint/2010/main" val="1618583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15616" y="0"/>
            <a:ext cx="2808312"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727960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0" y="1700808"/>
            <a:ext cx="9144000" cy="3456384"/>
          </a:xfrm>
          <a:prstGeom prst="rect">
            <a:avLst/>
          </a:prstGeom>
          <a:solidFill>
            <a:schemeClr val="bg1">
              <a:lumMod val="95000"/>
            </a:schemeClr>
          </a:solidFill>
        </p:spPr>
        <p:txBody>
          <a:bodyPr lIns="900000" anchor="ctr"/>
          <a:lstStyle>
            <a:lvl1pPr marL="0" indent="0" algn="l">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129515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453549" y="668224"/>
            <a:ext cx="4176000" cy="5568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Frame 5"/>
          <p:cNvSpPr/>
          <p:nvPr userDrawn="1"/>
        </p:nvSpPr>
        <p:spPr>
          <a:xfrm rot="2700000">
            <a:off x="1415904" y="1857990"/>
            <a:ext cx="4251291" cy="3188468"/>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9" name="Chevron 8"/>
          <p:cNvSpPr/>
          <p:nvPr userDrawn="1"/>
        </p:nvSpPr>
        <p:spPr>
          <a:xfrm rot="10800000">
            <a:off x="906447" y="1940210"/>
            <a:ext cx="1432854" cy="3024012"/>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27508251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4835732" cy="5157192"/>
          </a:xfrm>
          <a:custGeom>
            <a:avLst/>
            <a:gdLst>
              <a:gd name="connsiteX0" fmla="*/ 0 w 4788024"/>
              <a:gd name="connsiteY0" fmla="*/ 0 h 3867894"/>
              <a:gd name="connsiteX1" fmla="*/ 4788024 w 4788024"/>
              <a:gd name="connsiteY1" fmla="*/ 0 h 3867894"/>
              <a:gd name="connsiteX2" fmla="*/ 4788024 w 4788024"/>
              <a:gd name="connsiteY2" fmla="*/ 3867894 h 3867894"/>
              <a:gd name="connsiteX3" fmla="*/ 0 w 4788024"/>
              <a:gd name="connsiteY3" fmla="*/ 3867894 h 3867894"/>
              <a:gd name="connsiteX4" fmla="*/ 0 w 4788024"/>
              <a:gd name="connsiteY4" fmla="*/ 0 h 3867894"/>
              <a:gd name="connsiteX0" fmla="*/ 0 w 4788024"/>
              <a:gd name="connsiteY0" fmla="*/ 0 h 3867894"/>
              <a:gd name="connsiteX1" fmla="*/ 4788024 w 4788024"/>
              <a:gd name="connsiteY1" fmla="*/ 0 h 3867894"/>
              <a:gd name="connsiteX2" fmla="*/ 0 w 4788024"/>
              <a:gd name="connsiteY2" fmla="*/ 3867894 h 3867894"/>
              <a:gd name="connsiteX3" fmla="*/ 0 w 4788024"/>
              <a:gd name="connsiteY3" fmla="*/ 0 h 3867894"/>
              <a:gd name="connsiteX0" fmla="*/ 0 w 4835732"/>
              <a:gd name="connsiteY0" fmla="*/ 0 h 3867894"/>
              <a:gd name="connsiteX1" fmla="*/ 4835732 w 4835732"/>
              <a:gd name="connsiteY1" fmla="*/ 0 h 3867894"/>
              <a:gd name="connsiteX2" fmla="*/ 0 w 4835732"/>
              <a:gd name="connsiteY2" fmla="*/ 3867894 h 3867894"/>
              <a:gd name="connsiteX3" fmla="*/ 0 w 4835732"/>
              <a:gd name="connsiteY3" fmla="*/ 0 h 3867894"/>
            </a:gdLst>
            <a:ahLst/>
            <a:cxnLst>
              <a:cxn ang="0">
                <a:pos x="connsiteX0" y="connsiteY0"/>
              </a:cxn>
              <a:cxn ang="0">
                <a:pos x="connsiteX1" y="connsiteY1"/>
              </a:cxn>
              <a:cxn ang="0">
                <a:pos x="connsiteX2" y="connsiteY2"/>
              </a:cxn>
              <a:cxn ang="0">
                <a:pos x="connsiteX3" y="connsiteY3"/>
              </a:cxn>
            </a:cxnLst>
            <a:rect l="l" t="t" r="r" b="b"/>
            <a:pathLst>
              <a:path w="4835732" h="3867894">
                <a:moveTo>
                  <a:pt x="0" y="0"/>
                </a:moveTo>
                <a:lnTo>
                  <a:pt x="4835732" y="0"/>
                </a:lnTo>
                <a:lnTo>
                  <a:pt x="0" y="3867894"/>
                </a:lnTo>
                <a:lnTo>
                  <a:pt x="0" y="0"/>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268066" y="1658402"/>
            <a:ext cx="4875935" cy="5199599"/>
          </a:xfrm>
          <a:custGeom>
            <a:avLst/>
            <a:gdLst>
              <a:gd name="connsiteX0" fmla="*/ 0 w 4860032"/>
              <a:gd name="connsiteY0" fmla="*/ 0 h 3867894"/>
              <a:gd name="connsiteX1" fmla="*/ 4860032 w 4860032"/>
              <a:gd name="connsiteY1" fmla="*/ 0 h 3867894"/>
              <a:gd name="connsiteX2" fmla="*/ 4860032 w 4860032"/>
              <a:gd name="connsiteY2" fmla="*/ 3867894 h 3867894"/>
              <a:gd name="connsiteX3" fmla="*/ 0 w 4860032"/>
              <a:gd name="connsiteY3" fmla="*/ 3867894 h 3867894"/>
              <a:gd name="connsiteX4" fmla="*/ 0 w 4860032"/>
              <a:gd name="connsiteY4" fmla="*/ 0 h 3867894"/>
              <a:gd name="connsiteX0" fmla="*/ 0 w 4860032"/>
              <a:gd name="connsiteY0" fmla="*/ 3867894 h 3867894"/>
              <a:gd name="connsiteX1" fmla="*/ 4860032 w 4860032"/>
              <a:gd name="connsiteY1" fmla="*/ 0 h 3867894"/>
              <a:gd name="connsiteX2" fmla="*/ 4860032 w 4860032"/>
              <a:gd name="connsiteY2" fmla="*/ 3867894 h 3867894"/>
              <a:gd name="connsiteX3" fmla="*/ 0 w 4860032"/>
              <a:gd name="connsiteY3" fmla="*/ 3867894 h 3867894"/>
              <a:gd name="connsiteX0" fmla="*/ 0 w 4875935"/>
              <a:gd name="connsiteY0" fmla="*/ 3899699 h 3899699"/>
              <a:gd name="connsiteX1" fmla="*/ 4875935 w 4875935"/>
              <a:gd name="connsiteY1" fmla="*/ 0 h 3899699"/>
              <a:gd name="connsiteX2" fmla="*/ 4860032 w 4875935"/>
              <a:gd name="connsiteY2" fmla="*/ 3899699 h 3899699"/>
              <a:gd name="connsiteX3" fmla="*/ 0 w 4875935"/>
              <a:gd name="connsiteY3" fmla="*/ 3899699 h 3899699"/>
              <a:gd name="connsiteX0" fmla="*/ 0 w 4875935"/>
              <a:gd name="connsiteY0" fmla="*/ 3899699 h 3899699"/>
              <a:gd name="connsiteX1" fmla="*/ 4875935 w 4875935"/>
              <a:gd name="connsiteY1" fmla="*/ 0 h 3899699"/>
              <a:gd name="connsiteX2" fmla="*/ 4866610 w 4875935"/>
              <a:gd name="connsiteY2" fmla="*/ 3899699 h 3899699"/>
              <a:gd name="connsiteX3" fmla="*/ 0 w 4875935"/>
              <a:gd name="connsiteY3" fmla="*/ 3899699 h 3899699"/>
            </a:gdLst>
            <a:ahLst/>
            <a:cxnLst>
              <a:cxn ang="0">
                <a:pos x="connsiteX0" y="connsiteY0"/>
              </a:cxn>
              <a:cxn ang="0">
                <a:pos x="connsiteX1" y="connsiteY1"/>
              </a:cxn>
              <a:cxn ang="0">
                <a:pos x="connsiteX2" y="connsiteY2"/>
              </a:cxn>
              <a:cxn ang="0">
                <a:pos x="connsiteX3" y="connsiteY3"/>
              </a:cxn>
            </a:cxnLst>
            <a:rect l="l" t="t" r="r" b="b"/>
            <a:pathLst>
              <a:path w="4875935" h="3899699">
                <a:moveTo>
                  <a:pt x="0" y="3899699"/>
                </a:moveTo>
                <a:lnTo>
                  <a:pt x="4875935" y="0"/>
                </a:lnTo>
                <a:cubicBezTo>
                  <a:pt x="4872827" y="1299900"/>
                  <a:pt x="4869718" y="2599799"/>
                  <a:pt x="4866610" y="3899699"/>
                </a:cubicBezTo>
                <a:lnTo>
                  <a:pt x="0" y="3899699"/>
                </a:lnTo>
                <a:close/>
              </a:path>
            </a:pathLst>
          </a:cu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713883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3" hasCustomPrompt="1"/>
          </p:nvPr>
        </p:nvSpPr>
        <p:spPr>
          <a:xfrm>
            <a:off x="295997" y="2148909"/>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058920" y="2148909"/>
            <a:ext cx="2791434"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pic>
        <p:nvPicPr>
          <p:cNvPr id="11267"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288" y="1985895"/>
            <a:ext cx="3035425" cy="403539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3161556" y="2138307"/>
            <a:ext cx="2793972" cy="25481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716017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pic>
        <p:nvPicPr>
          <p:cNvPr id="1026"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03648" y="3721192"/>
            <a:ext cx="3816424" cy="2588128"/>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2" hasCustomPrompt="1"/>
          </p:nvPr>
        </p:nvSpPr>
        <p:spPr>
          <a:xfrm>
            <a:off x="2462034" y="4082039"/>
            <a:ext cx="1783531" cy="17443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842883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3042661" y="666492"/>
            <a:ext cx="2520000" cy="33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3" hasCustomPrompt="1"/>
          </p:nvPr>
        </p:nvSpPr>
        <p:spPr>
          <a:xfrm>
            <a:off x="3897691" y="4026866"/>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4" hasCustomPrompt="1"/>
          </p:nvPr>
        </p:nvSpPr>
        <p:spPr>
          <a:xfrm>
            <a:off x="5564211" y="1806532"/>
            <a:ext cx="1664971" cy="221996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610503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508786"/>
            <a:ext cx="2849840" cy="4865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16"/>
          <p:cNvSpPr/>
          <p:nvPr userDrawn="1"/>
        </p:nvSpPr>
        <p:spPr>
          <a:xfrm>
            <a:off x="531932" y="1796667"/>
            <a:ext cx="108520" cy="432063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bg1"/>
              </a:solidFill>
            </a:endParaRPr>
          </a:p>
        </p:txBody>
      </p:sp>
      <p:sp>
        <p:nvSpPr>
          <p:cNvPr id="18" name="Half Frame 17"/>
          <p:cNvSpPr/>
          <p:nvPr userDrawn="1"/>
        </p:nvSpPr>
        <p:spPr>
          <a:xfrm rot="5400000">
            <a:off x="2508921" y="1734657"/>
            <a:ext cx="669775"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spTree>
    <p:extLst>
      <p:ext uri="{BB962C8B-B14F-4D97-AF65-F5344CB8AC3E}">
        <p14:creationId xmlns:p14="http://schemas.microsoft.com/office/powerpoint/2010/main" val="146255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832617"/>
            <a:ext cx="9144000" cy="76808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3600701"/>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07259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38"/>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3"/>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23582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38"/>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3"/>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534746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d"/>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FE6643C-9FD8-4625-9CD8-EE761F334457}"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541040A-9487-4AEA-A3B3-4137C447E08F}" type="datetimeFigureOut">
              <a:rPr lang="en-US" smtClean="0"/>
              <a:pPr/>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E6643C-9FD8-4625-9CD8-EE761F334457}" type="slidenum">
              <a:rPr lang="en-US" smtClean="0"/>
              <a:pPr/>
              <a:t>‹#›</a:t>
            </a:fld>
            <a:endParaRPr lang="en-US"/>
          </a:p>
        </p:txBody>
      </p:sp>
    </p:spTree>
  </p:cSld>
  <p:clrMapOvr>
    <a:masterClrMapping/>
  </p:clrMapOvr>
  <p:transition spd="slow">
    <p:wipe dir="d"/>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38"/>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3"/>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1735480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32910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05437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27784" y="2820426"/>
            <a:ext cx="3888432" cy="768085"/>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Welcome!!</a:t>
            </a:r>
          </a:p>
        </p:txBody>
      </p:sp>
      <p:sp>
        <p:nvSpPr>
          <p:cNvPr id="4" name="Text Placeholder 9"/>
          <p:cNvSpPr>
            <a:spLocks noGrp="1"/>
          </p:cNvSpPr>
          <p:nvPr>
            <p:ph type="body" sz="quarter" idx="11" hasCustomPrompt="1"/>
          </p:nvPr>
        </p:nvSpPr>
        <p:spPr>
          <a:xfrm>
            <a:off x="2627784" y="3600701"/>
            <a:ext cx="3888136" cy="384043"/>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0560158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3192977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763688" y="164638"/>
            <a:ext cx="7380312" cy="768085"/>
          </a:xfrm>
          <a:prstGeom prst="rect">
            <a:avLst/>
          </a:prstGeom>
        </p:spPr>
        <p:txBody>
          <a:bodyPr anchor="ctr"/>
          <a:lstStyle>
            <a:lvl1pPr marL="0" indent="0" algn="l">
              <a:buNone/>
              <a:defRPr sz="36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763688" y="932723"/>
            <a:ext cx="7380312" cy="384043"/>
          </a:xfrm>
          <a:prstGeom prst="rect">
            <a:avLst/>
          </a:prstGeom>
        </p:spPr>
        <p:txBody>
          <a:bodyPr anchor="ctr"/>
          <a:lstStyle>
            <a:lvl1pPr marL="0" indent="0" algn="l">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5012531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9144000" cy="768085"/>
          </a:xfrm>
          <a:prstGeom prst="rect">
            <a:avLst/>
          </a:prstGeom>
        </p:spPr>
        <p:txBody>
          <a:bodyPr anchor="ctr"/>
          <a:lstStyle>
            <a:lvl1pPr marL="0" indent="0" algn="ctr">
              <a:buNone/>
              <a:defRPr sz="3600" b="0" baseline="0">
                <a:solidFill>
                  <a:schemeClr val="accent3"/>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9144000" cy="384043"/>
          </a:xfrm>
          <a:prstGeom prst="rect">
            <a:avLst/>
          </a:prstGeom>
        </p:spPr>
        <p:txBody>
          <a:bodyPr anchor="ctr"/>
          <a:lstStyle>
            <a:lvl1pPr marL="0" indent="0" algn="ctr">
              <a:buNone/>
              <a:defRPr sz="1400" b="0" baseline="0">
                <a:solidFill>
                  <a:schemeClr val="accent3"/>
                </a:solidFill>
                <a:latin typeface="+mn-lt"/>
                <a:cs typeface="Arial" pitchFamily="34" charset="0"/>
              </a:defRPr>
            </a:lvl1pPr>
          </a:lstStyle>
          <a:p>
            <a:pPr lvl="0"/>
            <a:r>
              <a:rPr lang="en-US" altLang="ko-KR" dirty="0"/>
              <a:t>Insert the title of your subtitle Here</a:t>
            </a:r>
          </a:p>
        </p:txBody>
      </p:sp>
      <p:sp>
        <p:nvSpPr>
          <p:cNvPr id="4" name="Picture Placeholder 2"/>
          <p:cNvSpPr>
            <a:spLocks noGrp="1"/>
          </p:cNvSpPr>
          <p:nvPr>
            <p:ph type="pic" idx="1" hasCustomPrompt="1"/>
          </p:nvPr>
        </p:nvSpPr>
        <p:spPr>
          <a:xfrm>
            <a:off x="739674" y="1861025"/>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539874" y="1861025"/>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340074" y="1861025"/>
            <a:ext cx="1728192" cy="2400267"/>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9479381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356659"/>
            <a:ext cx="233975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2000" y="356659"/>
            <a:ext cx="4248472" cy="614468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619734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jp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1.jp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6" Type="http://schemas.openxmlformats.org/officeDocument/2006/relationships/theme" Target="../theme/theme9.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1040A-9487-4AEA-A3B3-4137C447E08F}" type="datetimeFigureOut">
              <a:rPr lang="en-US" smtClean="0"/>
              <a:pPr/>
              <a:t>11/20/2019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6643C-9FD8-4625-9CD8-EE761F33445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881" r:id="rId12"/>
  </p:sldLayoutIdLst>
  <p:transition spd="slow">
    <p:wipe dir="d"/>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880" r:id="rId12"/>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84" r:id="rId12"/>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7000"/>
            <a:lum/>
          </a:blip>
          <a:srcRect/>
          <a:stretch>
            <a:fillRect l="-16000" r="-16000"/>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A541040A-9487-4AEA-A3B3-4137C447E08F}" type="datetimeFigureOut">
              <a:rPr lang="en-US" smtClean="0"/>
              <a:pPr/>
              <a:t>11/20/2019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FE6643C-9FD8-4625-9CD8-EE761F334457}"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83" r:id="rId12"/>
  </p:sldLayoutIdLst>
  <p:transition spd="slow">
    <p:wipe dir="d"/>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670831"/>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381000"/>
            <a:ext cx="9144000" cy="1066800"/>
          </a:xfrm>
        </p:spPr>
        <p:txBody>
          <a:bodyPr>
            <a:normAutofit/>
          </a:bodyPr>
          <a:lstStyle/>
          <a:p>
            <a:pPr algn="ctr"/>
            <a:r>
              <a:rPr lang="en-US" sz="6000" b="1" u="sng" dirty="0">
                <a:solidFill>
                  <a:schemeClr val="bg1"/>
                </a:solidFill>
                <a:latin typeface="Agency FB" panose="020B0503020202020204" pitchFamily="34" charset="0"/>
              </a:rPr>
              <a:t>DRISHTI</a:t>
            </a:r>
          </a:p>
        </p:txBody>
      </p:sp>
      <p:sp>
        <p:nvSpPr>
          <p:cNvPr id="3" name="Subtitle 2"/>
          <p:cNvSpPr>
            <a:spLocks noGrp="1"/>
          </p:cNvSpPr>
          <p:nvPr>
            <p:ph type="subTitle" idx="1"/>
          </p:nvPr>
        </p:nvSpPr>
        <p:spPr>
          <a:xfrm>
            <a:off x="0" y="6019800"/>
            <a:ext cx="5791200" cy="1219200"/>
          </a:xfrm>
        </p:spPr>
        <p:txBody>
          <a:bodyPr>
            <a:noAutofit/>
          </a:bodyPr>
          <a:lstStyle/>
          <a:p>
            <a:pPr algn="l"/>
            <a:r>
              <a:rPr lang="en-US" sz="1800" b="1" dirty="0">
                <a:solidFill>
                  <a:schemeClr val="bg1"/>
                </a:solidFill>
                <a:latin typeface="Agency FB" panose="020B0503020202020204" pitchFamily="34" charset="0"/>
              </a:rPr>
              <a:t>RITAM GHOSH  (160111046)     SARTHAK BANSAL     (160111036)                 </a:t>
            </a:r>
          </a:p>
          <a:p>
            <a:pPr algn="l"/>
            <a:r>
              <a:rPr lang="en-US" sz="1800" b="1" dirty="0">
                <a:solidFill>
                  <a:schemeClr val="bg1"/>
                </a:solidFill>
                <a:latin typeface="Agency FB" panose="020B0503020202020204" pitchFamily="34" charset="0"/>
              </a:rPr>
              <a:t>AYUSH JAIN    (160111050)      UTTKARSH JAISWAL (160111059)</a:t>
            </a:r>
          </a:p>
        </p:txBody>
      </p:sp>
      <p:sp>
        <p:nvSpPr>
          <p:cNvPr id="4" name="TextBox 3"/>
          <p:cNvSpPr txBox="1"/>
          <p:nvPr/>
        </p:nvSpPr>
        <p:spPr>
          <a:xfrm>
            <a:off x="0" y="1295400"/>
            <a:ext cx="9143999" cy="1477328"/>
          </a:xfrm>
          <a:prstGeom prst="rect">
            <a:avLst/>
          </a:prstGeom>
          <a:noFill/>
        </p:spPr>
        <p:txBody>
          <a:bodyPr wrap="square" rtlCol="0">
            <a:spAutoFit/>
          </a:bodyPr>
          <a:lstStyle/>
          <a:p>
            <a:pPr algn="ctr"/>
            <a:r>
              <a:rPr lang="en-US" sz="3000" b="1" dirty="0">
                <a:solidFill>
                  <a:schemeClr val="bg1"/>
                </a:solidFill>
                <a:latin typeface="Agency FB" panose="020B0503020202020204" pitchFamily="34" charset="0"/>
              </a:rPr>
              <a:t>Intelligent Automation &amp; Security System</a:t>
            </a:r>
          </a:p>
          <a:p>
            <a:pPr algn="ctr"/>
            <a:r>
              <a:rPr lang="en-US" sz="3000" b="1" dirty="0">
                <a:solidFill>
                  <a:schemeClr val="bg1"/>
                </a:solidFill>
                <a:latin typeface="Agency FB" panose="020B0503020202020204" pitchFamily="34" charset="0"/>
              </a:rPr>
              <a:t>For </a:t>
            </a:r>
          </a:p>
          <a:p>
            <a:pPr algn="ctr"/>
            <a:r>
              <a:rPr lang="en-US" sz="3000" b="1" dirty="0">
                <a:solidFill>
                  <a:schemeClr val="bg1"/>
                </a:solidFill>
                <a:latin typeface="Agency FB" panose="020B0503020202020204" pitchFamily="34" charset="0"/>
              </a:rPr>
              <a:t>Airport Facility</a:t>
            </a:r>
          </a:p>
        </p:txBody>
      </p:sp>
      <p:pic>
        <p:nvPicPr>
          <p:cNvPr id="8" name="Picture 7">
            <a:extLst>
              <a:ext uri="{FF2B5EF4-FFF2-40B4-BE49-F238E27FC236}">
                <a16:creationId xmlns:a16="http://schemas.microsoft.com/office/drawing/2014/main" id="{4DE9FF5D-5517-451B-8997-92E82ADC65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1" y="2895600"/>
            <a:ext cx="4267200" cy="2887027"/>
          </a:xfrm>
          <a:prstGeom prst="rect">
            <a:avLst/>
          </a:prstGeom>
        </p:spPr>
      </p:pic>
      <p:pic>
        <p:nvPicPr>
          <p:cNvPr id="7" name="Picture 6">
            <a:extLst>
              <a:ext uri="{FF2B5EF4-FFF2-40B4-BE49-F238E27FC236}">
                <a16:creationId xmlns:a16="http://schemas.microsoft.com/office/drawing/2014/main" id="{E51F241F-845C-4E24-9CF1-A3AC1E923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2907224"/>
            <a:ext cx="1484930" cy="2969859"/>
          </a:xfrm>
          <a:prstGeom prst="rect">
            <a:avLst/>
          </a:prstGeom>
        </p:spPr>
      </p:pic>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5592763"/>
          </a:xfrm>
        </p:spPr>
        <p:txBody>
          <a:bodyPr>
            <a:noAutofit/>
          </a:bodyPr>
          <a:lstStyle/>
          <a:p>
            <a:pPr>
              <a:buNone/>
            </a:pPr>
            <a:r>
              <a:rPr lang="en-US" sz="2100" dirty="0">
                <a:latin typeface="Arial" pitchFamily="34" charset="0"/>
                <a:cs typeface="Arial" pitchFamily="34" charset="0"/>
              </a:rPr>
              <a:t>   </a:t>
            </a:r>
          </a:p>
          <a:p>
            <a:pPr>
              <a:buNone/>
            </a:pPr>
            <a:r>
              <a:rPr lang="en-US" sz="2100" dirty="0">
                <a:latin typeface="Arial" pitchFamily="34" charset="0"/>
                <a:cs typeface="Arial" pitchFamily="34" charset="0"/>
              </a:rPr>
              <a:t>    </a:t>
            </a:r>
            <a:r>
              <a:rPr lang="en-US" sz="2100" dirty="0">
                <a:solidFill>
                  <a:schemeClr val="bg1"/>
                </a:solidFill>
                <a:latin typeface="Arial" pitchFamily="34" charset="0"/>
                <a:cs typeface="Arial" pitchFamily="34" charset="0"/>
              </a:rPr>
              <a:t> </a:t>
            </a:r>
          </a:p>
        </p:txBody>
      </p:sp>
      <p:sp>
        <p:nvSpPr>
          <p:cNvPr id="4" name="Rectangle 3"/>
          <p:cNvSpPr/>
          <p:nvPr/>
        </p:nvSpPr>
        <p:spPr>
          <a:xfrm>
            <a:off x="762000" y="914400"/>
            <a:ext cx="7924800" cy="5078313"/>
          </a:xfrm>
          <a:prstGeom prst="rect">
            <a:avLst/>
          </a:prstGeom>
        </p:spPr>
        <p:txBody>
          <a:bodyPr wrap="square">
            <a:spAutoFit/>
          </a:bodyPr>
          <a:lstStyle/>
          <a:p>
            <a:r>
              <a:rPr lang="en-US" dirty="0">
                <a:latin typeface="Agency FB" panose="020B0503020202020204" pitchFamily="34" charset="0"/>
                <a:cs typeface="Arial" pitchFamily="34" charset="0"/>
              </a:rPr>
              <a:t>The application will also give  a virtual tour  of the airport/map of the airport which will guide him to get the best services at the airport.</a:t>
            </a: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endParaRPr lang="en-US" dirty="0">
              <a:latin typeface="Agency FB" panose="020B0503020202020204" pitchFamily="34" charset="0"/>
              <a:cs typeface="Arial" pitchFamily="34" charset="0"/>
            </a:endParaRPr>
          </a:p>
          <a:p>
            <a:r>
              <a:rPr lang="en-US" dirty="0">
                <a:latin typeface="Agency FB" panose="020B0503020202020204" pitchFamily="34" charset="0"/>
                <a:cs typeface="Arial" pitchFamily="34" charset="0"/>
              </a:rPr>
              <a:t>Thus the passenger will not suffer as he will save a lot of time and would not have to arrive much early.</a:t>
            </a:r>
          </a:p>
          <a:p>
            <a:r>
              <a:rPr lang="en-US" dirty="0">
                <a:latin typeface="Agency FB" panose="020B0503020202020204" pitchFamily="34" charset="0"/>
                <a:cs typeface="Arial" pitchFamily="34" charset="0"/>
              </a:rPr>
              <a:t>On the other hand this will help airlines to communicate with their passengers.</a:t>
            </a:r>
          </a:p>
          <a:p>
            <a:pPr>
              <a:buNone/>
            </a:pPr>
            <a:r>
              <a:rPr lang="en-US" dirty="0">
                <a:solidFill>
                  <a:schemeClr val="bg1"/>
                </a:solidFill>
                <a:latin typeface="Arial" pitchFamily="34" charset="0"/>
                <a:cs typeface="Arial" pitchFamily="34" charset="0"/>
              </a:rPr>
              <a:t> </a:t>
            </a:r>
            <a:endParaRPr lang="en-US" dirty="0"/>
          </a:p>
        </p:txBody>
      </p:sp>
      <p:pic>
        <p:nvPicPr>
          <p:cNvPr id="6" name="Picture 5">
            <a:extLst>
              <a:ext uri="{FF2B5EF4-FFF2-40B4-BE49-F238E27FC236}">
                <a16:creationId xmlns:a16="http://schemas.microsoft.com/office/drawing/2014/main" id="{C25EB5C0-4074-472D-9DFA-83EAADA18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752600"/>
            <a:ext cx="5867400" cy="2933700"/>
          </a:xfrm>
          <a:prstGeom prst="rect">
            <a:avLst/>
          </a:prstGeom>
        </p:spPr>
      </p:pic>
    </p:spTree>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F96B6F-A37F-441C-B1AE-1473A5267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1797300"/>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07275-E90C-4179-A74E-43A921C97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31467987"/>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6C807D-9D25-4D84-A0B6-F3BBFD4AE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54411327"/>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5D7BC5-6C67-496B-9CD3-27F44F949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54546499"/>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FA581D-EB3A-4D77-A9D8-9CEE3B0DB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22937005"/>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AEB8DB-15CA-497C-A69D-4CACD5657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33691117"/>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EFBC9-972D-423E-A59F-CDB4BCE31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0"/>
            <a:ext cx="3429000" cy="6858000"/>
          </a:xfrm>
          <a:prstGeom prst="rect">
            <a:avLst/>
          </a:prstGeom>
        </p:spPr>
      </p:pic>
    </p:spTree>
    <p:extLst>
      <p:ext uri="{BB962C8B-B14F-4D97-AF65-F5344CB8AC3E}">
        <p14:creationId xmlns:p14="http://schemas.microsoft.com/office/powerpoint/2010/main" val="3722219406"/>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49F43-9701-463F-99F7-D809173AC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0664"/>
            <a:ext cx="3429000" cy="6858000"/>
          </a:xfrm>
          <a:prstGeom prst="rect">
            <a:avLst/>
          </a:prstGeom>
        </p:spPr>
      </p:pic>
      <p:pic>
        <p:nvPicPr>
          <p:cNvPr id="5" name="Picture 4">
            <a:extLst>
              <a:ext uri="{FF2B5EF4-FFF2-40B4-BE49-F238E27FC236}">
                <a16:creationId xmlns:a16="http://schemas.microsoft.com/office/drawing/2014/main" id="{B0950A2D-80AE-4C5D-89EE-B9FADE363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0"/>
            <a:ext cx="3429000" cy="6858000"/>
          </a:xfrm>
          <a:prstGeom prst="rect">
            <a:avLst/>
          </a:prstGeom>
        </p:spPr>
      </p:pic>
    </p:spTree>
    <p:extLst>
      <p:ext uri="{BB962C8B-B14F-4D97-AF65-F5344CB8AC3E}">
        <p14:creationId xmlns:p14="http://schemas.microsoft.com/office/powerpoint/2010/main" val="786201356"/>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9DFA7-7FA7-4573-B009-72FA4BB73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3429000" cy="6858000"/>
          </a:xfrm>
          <a:prstGeom prst="rect">
            <a:avLst/>
          </a:prstGeom>
        </p:spPr>
      </p:pic>
      <p:pic>
        <p:nvPicPr>
          <p:cNvPr id="6" name="Picture 5">
            <a:extLst>
              <a:ext uri="{FF2B5EF4-FFF2-40B4-BE49-F238E27FC236}">
                <a16:creationId xmlns:a16="http://schemas.microsoft.com/office/drawing/2014/main" id="{30B123C4-A377-4ACF-A874-E3F52AF0B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0"/>
            <a:ext cx="3429000" cy="6858000"/>
          </a:xfrm>
          <a:prstGeom prst="rect">
            <a:avLst/>
          </a:prstGeom>
        </p:spPr>
      </p:pic>
    </p:spTree>
    <p:extLst>
      <p:ext uri="{BB962C8B-B14F-4D97-AF65-F5344CB8AC3E}">
        <p14:creationId xmlns:p14="http://schemas.microsoft.com/office/powerpoint/2010/main" val="1956933241"/>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08664" y="780924"/>
            <a:ext cx="2868633" cy="1171380"/>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6000" b="1" dirty="0">
                <a:solidFill>
                  <a:prstClr val="white"/>
                </a:solidFill>
                <a:latin typeface="Agency FB" panose="020B0503020202020204" pitchFamily="34" charset="0"/>
                <a:cs typeface="Arial" pitchFamily="34" charset="0"/>
              </a:rPr>
              <a:t>Agenda</a:t>
            </a:r>
          </a:p>
        </p:txBody>
      </p:sp>
      <p:sp>
        <p:nvSpPr>
          <p:cNvPr id="2" name="Rectangle 1"/>
          <p:cNvSpPr/>
          <p:nvPr/>
        </p:nvSpPr>
        <p:spPr>
          <a:xfrm>
            <a:off x="7236296" y="0"/>
            <a:ext cx="19077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4" name="Right Arrow 3"/>
          <p:cNvSpPr/>
          <p:nvPr/>
        </p:nvSpPr>
        <p:spPr>
          <a:xfrm rot="20539464">
            <a:off x="7124472" y="1729609"/>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5" name="Right Arrow 4"/>
          <p:cNvSpPr/>
          <p:nvPr/>
        </p:nvSpPr>
        <p:spPr>
          <a:xfrm rot="20539464">
            <a:off x="7124472" y="2833723"/>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6" name="Right Arrow 5"/>
          <p:cNvSpPr/>
          <p:nvPr/>
        </p:nvSpPr>
        <p:spPr>
          <a:xfrm rot="20539464">
            <a:off x="7124472" y="3937837"/>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7" name="Right Arrow 6"/>
          <p:cNvSpPr/>
          <p:nvPr/>
        </p:nvSpPr>
        <p:spPr>
          <a:xfrm rot="1060536" flipH="1">
            <a:off x="5964350" y="228166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8" name="Right Arrow 7"/>
          <p:cNvSpPr/>
          <p:nvPr/>
        </p:nvSpPr>
        <p:spPr>
          <a:xfrm rot="1060536" flipH="1">
            <a:off x="5964350" y="3385780"/>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9" name="Right Arrow 8"/>
          <p:cNvSpPr/>
          <p:nvPr/>
        </p:nvSpPr>
        <p:spPr>
          <a:xfrm rot="1060536" flipH="1">
            <a:off x="5964350" y="4489896"/>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13" name="Right Arrow 12"/>
          <p:cNvSpPr/>
          <p:nvPr/>
        </p:nvSpPr>
        <p:spPr>
          <a:xfrm rot="1060536" flipH="1">
            <a:off x="5964350" y="1171654"/>
            <a:ext cx="1383499" cy="1058306"/>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14" name="Right Arrow 5"/>
          <p:cNvSpPr/>
          <p:nvPr/>
        </p:nvSpPr>
        <p:spPr>
          <a:xfrm rot="20539464">
            <a:off x="7117193" y="5046718"/>
            <a:ext cx="1334134" cy="1058306"/>
          </a:xfrm>
          <a:custGeom>
            <a:avLst/>
            <a:gdLst/>
            <a:ahLst/>
            <a:cxnLst/>
            <a:rect l="l" t="t" r="r" b="b"/>
            <a:pathLst>
              <a:path w="1334134" h="1058306">
                <a:moveTo>
                  <a:pt x="804981" y="0"/>
                </a:moveTo>
                <a:lnTo>
                  <a:pt x="1334134" y="529153"/>
                </a:lnTo>
                <a:lnTo>
                  <a:pt x="804981" y="1058306"/>
                </a:lnTo>
                <a:lnTo>
                  <a:pt x="804981" y="793730"/>
                </a:lnTo>
                <a:lnTo>
                  <a:pt x="0" y="793730"/>
                </a:lnTo>
                <a:lnTo>
                  <a:pt x="168626" y="264577"/>
                </a:lnTo>
                <a:lnTo>
                  <a:pt x="804981" y="264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a:solidFill>
                <a:prstClr val="white"/>
              </a:solidFill>
              <a:latin typeface="Agency FB" panose="020B0503020202020204" pitchFamily="34" charset="0"/>
            </a:endParaRPr>
          </a:p>
        </p:txBody>
      </p:sp>
      <p:sp>
        <p:nvSpPr>
          <p:cNvPr id="19" name="TextBox 18"/>
          <p:cNvSpPr txBox="1"/>
          <p:nvPr/>
        </p:nvSpPr>
        <p:spPr>
          <a:xfrm>
            <a:off x="6137615" y="1385694"/>
            <a:ext cx="554143" cy="461665"/>
          </a:xfrm>
          <a:prstGeom prst="rect">
            <a:avLst/>
          </a:prstGeom>
          <a:noFill/>
        </p:spPr>
        <p:txBody>
          <a:bodyPr wrap="square" rtlCol="0">
            <a:spAutoFit/>
          </a:bodyPr>
          <a:lstStyle/>
          <a:p>
            <a:pPr algn="ctr" latinLnBrk="1"/>
            <a:r>
              <a:rPr lang="en-US" altLang="ko-KR" sz="2400" b="1" dirty="0">
                <a:solidFill>
                  <a:srgbClr val="16B7B8"/>
                </a:solidFill>
                <a:latin typeface="Agency FB" panose="020B0503020202020204" pitchFamily="34" charset="0"/>
                <a:cs typeface="Arial" pitchFamily="34" charset="0"/>
              </a:rPr>
              <a:t>01</a:t>
            </a:r>
            <a:endParaRPr lang="ko-KR" altLang="en-US" sz="2400" b="1" dirty="0">
              <a:solidFill>
                <a:srgbClr val="16B7B8"/>
              </a:solidFill>
              <a:latin typeface="Agency FB" panose="020B0503020202020204" pitchFamily="34" charset="0"/>
              <a:cs typeface="Arial" pitchFamily="34" charset="0"/>
            </a:endParaRPr>
          </a:p>
        </p:txBody>
      </p:sp>
      <p:sp>
        <p:nvSpPr>
          <p:cNvPr id="20" name="TextBox 19"/>
          <p:cNvSpPr txBox="1"/>
          <p:nvPr/>
        </p:nvSpPr>
        <p:spPr>
          <a:xfrm>
            <a:off x="6137615" y="2503810"/>
            <a:ext cx="554143" cy="461665"/>
          </a:xfrm>
          <a:prstGeom prst="rect">
            <a:avLst/>
          </a:prstGeom>
          <a:noFill/>
        </p:spPr>
        <p:txBody>
          <a:bodyPr wrap="square" rtlCol="0">
            <a:spAutoFit/>
          </a:bodyPr>
          <a:lstStyle/>
          <a:p>
            <a:pPr algn="ctr" latinLnBrk="1"/>
            <a:r>
              <a:rPr lang="en-US" altLang="ko-KR" sz="2400" b="1" dirty="0">
                <a:solidFill>
                  <a:srgbClr val="16B7B8"/>
                </a:solidFill>
                <a:latin typeface="Agency FB" panose="020B0503020202020204" pitchFamily="34" charset="0"/>
                <a:cs typeface="Arial" pitchFamily="34" charset="0"/>
              </a:rPr>
              <a:t>02</a:t>
            </a:r>
            <a:endParaRPr lang="ko-KR" altLang="en-US" sz="2400" b="1" dirty="0">
              <a:solidFill>
                <a:srgbClr val="16B7B8"/>
              </a:solidFill>
              <a:latin typeface="Agency FB" panose="020B0503020202020204" pitchFamily="34" charset="0"/>
              <a:cs typeface="Arial" pitchFamily="34" charset="0"/>
            </a:endParaRPr>
          </a:p>
        </p:txBody>
      </p:sp>
      <p:sp>
        <p:nvSpPr>
          <p:cNvPr id="21" name="TextBox 20"/>
          <p:cNvSpPr txBox="1"/>
          <p:nvPr/>
        </p:nvSpPr>
        <p:spPr>
          <a:xfrm>
            <a:off x="6137615" y="3621926"/>
            <a:ext cx="554143" cy="461665"/>
          </a:xfrm>
          <a:prstGeom prst="rect">
            <a:avLst/>
          </a:prstGeom>
          <a:noFill/>
        </p:spPr>
        <p:txBody>
          <a:bodyPr wrap="square" rtlCol="0">
            <a:spAutoFit/>
          </a:bodyPr>
          <a:lstStyle/>
          <a:p>
            <a:pPr algn="ctr" latinLnBrk="1"/>
            <a:r>
              <a:rPr lang="en-US" altLang="ko-KR" sz="2400" b="1" dirty="0">
                <a:solidFill>
                  <a:srgbClr val="16B7B8"/>
                </a:solidFill>
                <a:latin typeface="Agency FB" panose="020B0503020202020204" pitchFamily="34" charset="0"/>
                <a:cs typeface="Arial" pitchFamily="34" charset="0"/>
              </a:rPr>
              <a:t>03</a:t>
            </a:r>
            <a:endParaRPr lang="ko-KR" altLang="en-US" sz="2400" b="1" dirty="0">
              <a:solidFill>
                <a:srgbClr val="16B7B8"/>
              </a:solidFill>
              <a:latin typeface="Agency FB" panose="020B0503020202020204" pitchFamily="34" charset="0"/>
              <a:cs typeface="Arial" pitchFamily="34" charset="0"/>
            </a:endParaRPr>
          </a:p>
        </p:txBody>
      </p:sp>
      <p:sp>
        <p:nvSpPr>
          <p:cNvPr id="22" name="TextBox 21"/>
          <p:cNvSpPr txBox="1"/>
          <p:nvPr/>
        </p:nvSpPr>
        <p:spPr>
          <a:xfrm>
            <a:off x="6137615" y="4740042"/>
            <a:ext cx="554143" cy="461665"/>
          </a:xfrm>
          <a:prstGeom prst="rect">
            <a:avLst/>
          </a:prstGeom>
          <a:noFill/>
        </p:spPr>
        <p:txBody>
          <a:bodyPr wrap="square" rtlCol="0">
            <a:spAutoFit/>
          </a:bodyPr>
          <a:lstStyle/>
          <a:p>
            <a:pPr algn="ctr" latinLnBrk="1"/>
            <a:r>
              <a:rPr lang="en-US" altLang="ko-KR" sz="2400" b="1" dirty="0">
                <a:solidFill>
                  <a:srgbClr val="16B7B8"/>
                </a:solidFill>
                <a:latin typeface="Agency FB" panose="020B0503020202020204" pitchFamily="34" charset="0"/>
                <a:cs typeface="Arial" pitchFamily="34" charset="0"/>
              </a:rPr>
              <a:t>04</a:t>
            </a:r>
            <a:endParaRPr lang="ko-KR" altLang="en-US" sz="2400" b="1" dirty="0">
              <a:solidFill>
                <a:srgbClr val="16B7B8"/>
              </a:solidFill>
              <a:latin typeface="Agency FB" panose="020B0503020202020204" pitchFamily="34" charset="0"/>
              <a:cs typeface="Arial" pitchFamily="34" charset="0"/>
            </a:endParaRPr>
          </a:p>
        </p:txBody>
      </p:sp>
      <p:grpSp>
        <p:nvGrpSpPr>
          <p:cNvPr id="23" name="Group 22"/>
          <p:cNvGrpSpPr/>
          <p:nvPr/>
        </p:nvGrpSpPr>
        <p:grpSpPr>
          <a:xfrm>
            <a:off x="2595981" y="1343348"/>
            <a:ext cx="3272009" cy="546274"/>
            <a:chOff x="2175371" y="1762964"/>
            <a:chExt cx="5040560" cy="546274"/>
          </a:xfrm>
        </p:grpSpPr>
        <p:sp>
          <p:nvSpPr>
            <p:cNvPr id="24" name="TextBox 10"/>
            <p:cNvSpPr txBox="1"/>
            <p:nvPr/>
          </p:nvSpPr>
          <p:spPr bwMode="auto">
            <a:xfrm>
              <a:off x="2175371" y="1762964"/>
              <a:ext cx="504056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2000" b="1" dirty="0">
                  <a:solidFill>
                    <a:prstClr val="white"/>
                  </a:solidFill>
                  <a:latin typeface="Agency FB" panose="020B0503020202020204" pitchFamily="34" charset="0"/>
                  <a:cs typeface="Arial" pitchFamily="34" charset="0"/>
                </a:rPr>
                <a:t>Objective &amp; Problem Statement</a:t>
              </a:r>
            </a:p>
          </p:txBody>
        </p:sp>
        <p:sp>
          <p:nvSpPr>
            <p:cNvPr id="25" name="TextBox 24"/>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ko-KR" altLang="en-US" sz="1200" dirty="0">
                <a:solidFill>
                  <a:prstClr val="white"/>
                </a:solidFill>
                <a:latin typeface="Agency FB" panose="020B0503020202020204" pitchFamily="34" charset="0"/>
                <a:cs typeface="Arial" pitchFamily="34" charset="0"/>
              </a:endParaRPr>
            </a:p>
          </p:txBody>
        </p:sp>
      </p:grpSp>
      <p:grpSp>
        <p:nvGrpSpPr>
          <p:cNvPr id="26" name="Group 25"/>
          <p:cNvGrpSpPr/>
          <p:nvPr/>
        </p:nvGrpSpPr>
        <p:grpSpPr>
          <a:xfrm>
            <a:off x="2595981" y="2454102"/>
            <a:ext cx="3272009" cy="546274"/>
            <a:chOff x="2175371" y="1762964"/>
            <a:chExt cx="5040560" cy="546274"/>
          </a:xfrm>
        </p:grpSpPr>
        <p:sp>
          <p:nvSpPr>
            <p:cNvPr id="27" name="TextBox 10"/>
            <p:cNvSpPr txBox="1"/>
            <p:nvPr/>
          </p:nvSpPr>
          <p:spPr bwMode="auto">
            <a:xfrm>
              <a:off x="2175371" y="1762964"/>
              <a:ext cx="504056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2000" b="1" dirty="0">
                  <a:solidFill>
                    <a:prstClr val="white"/>
                  </a:solidFill>
                  <a:latin typeface="Agency FB" panose="020B0503020202020204" pitchFamily="34" charset="0"/>
                  <a:cs typeface="Arial" pitchFamily="34" charset="0"/>
                </a:rPr>
                <a:t>Functionalities</a:t>
              </a:r>
            </a:p>
          </p:txBody>
        </p:sp>
        <p:sp>
          <p:nvSpPr>
            <p:cNvPr id="28" name="TextBox 27"/>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ko-KR" altLang="en-US" sz="1200" dirty="0">
                <a:solidFill>
                  <a:prstClr val="white"/>
                </a:solidFill>
                <a:latin typeface="Agency FB" panose="020B0503020202020204" pitchFamily="34" charset="0"/>
                <a:cs typeface="Arial" pitchFamily="34" charset="0"/>
              </a:endParaRPr>
            </a:p>
          </p:txBody>
        </p:sp>
      </p:grpSp>
      <p:grpSp>
        <p:nvGrpSpPr>
          <p:cNvPr id="29" name="Group 28"/>
          <p:cNvGrpSpPr/>
          <p:nvPr/>
        </p:nvGrpSpPr>
        <p:grpSpPr>
          <a:xfrm>
            <a:off x="1668144" y="3564856"/>
            <a:ext cx="4199846" cy="546274"/>
            <a:chOff x="746031" y="1762964"/>
            <a:chExt cx="6469901" cy="546274"/>
          </a:xfrm>
        </p:grpSpPr>
        <p:sp>
          <p:nvSpPr>
            <p:cNvPr id="30" name="TextBox 10"/>
            <p:cNvSpPr txBox="1"/>
            <p:nvPr/>
          </p:nvSpPr>
          <p:spPr bwMode="auto">
            <a:xfrm>
              <a:off x="746031" y="1762964"/>
              <a:ext cx="6469901"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2000" b="1" dirty="0">
                  <a:solidFill>
                    <a:prstClr val="white"/>
                  </a:solidFill>
                  <a:latin typeface="Agency FB" panose="020B0503020202020204" pitchFamily="34" charset="0"/>
                  <a:cs typeface="Arial" pitchFamily="34" charset="0"/>
                </a:rPr>
                <a:t>Hardware &amp; Software Requirements</a:t>
              </a:r>
            </a:p>
          </p:txBody>
        </p:sp>
        <p:sp>
          <p:nvSpPr>
            <p:cNvPr id="31" name="TextBox 30"/>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ko-KR" altLang="en-US" sz="1200" dirty="0">
                <a:solidFill>
                  <a:prstClr val="white"/>
                </a:solidFill>
                <a:latin typeface="Agency FB" panose="020B0503020202020204" pitchFamily="34" charset="0"/>
                <a:cs typeface="Arial" pitchFamily="34" charset="0"/>
              </a:endParaRPr>
            </a:p>
          </p:txBody>
        </p:sp>
      </p:grpSp>
      <p:grpSp>
        <p:nvGrpSpPr>
          <p:cNvPr id="32" name="Group 31"/>
          <p:cNvGrpSpPr/>
          <p:nvPr/>
        </p:nvGrpSpPr>
        <p:grpSpPr>
          <a:xfrm>
            <a:off x="2595981" y="4675609"/>
            <a:ext cx="3272009" cy="546274"/>
            <a:chOff x="2175371" y="1762964"/>
            <a:chExt cx="5040560" cy="546274"/>
          </a:xfrm>
        </p:grpSpPr>
        <p:sp>
          <p:nvSpPr>
            <p:cNvPr id="33" name="TextBox 10"/>
            <p:cNvSpPr txBox="1"/>
            <p:nvPr/>
          </p:nvSpPr>
          <p:spPr bwMode="auto">
            <a:xfrm>
              <a:off x="2175371" y="1762964"/>
              <a:ext cx="5040560"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r>
                <a:rPr lang="en-US" altLang="ko-KR" sz="2000" b="1" dirty="0">
                  <a:solidFill>
                    <a:prstClr val="white"/>
                  </a:solidFill>
                  <a:latin typeface="Agency FB" panose="020B0503020202020204" pitchFamily="34" charset="0"/>
                  <a:cs typeface="Arial" pitchFamily="34" charset="0"/>
                </a:rPr>
                <a:t>Conclusion</a:t>
              </a:r>
            </a:p>
          </p:txBody>
        </p:sp>
        <p:sp>
          <p:nvSpPr>
            <p:cNvPr id="34" name="TextBox 33"/>
            <p:cNvSpPr txBox="1"/>
            <p:nvPr/>
          </p:nvSpPr>
          <p:spPr bwMode="auto">
            <a:xfrm>
              <a:off x="2175371" y="2032239"/>
              <a:ext cx="5040560"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defRPr/>
              </a:pPr>
              <a:endParaRPr lang="ko-KR" altLang="en-US" sz="1200" dirty="0">
                <a:solidFill>
                  <a:prstClr val="white"/>
                </a:solidFill>
                <a:latin typeface="Agency FB" panose="020B0503020202020204" pitchFamily="34" charset="0"/>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59E1-BA23-4DC3-BD92-0CD2906BA5D8}"/>
              </a:ext>
            </a:extLst>
          </p:cNvPr>
          <p:cNvSpPr>
            <a:spLocks noGrp="1"/>
          </p:cNvSpPr>
          <p:nvPr>
            <p:ph type="title"/>
          </p:nvPr>
        </p:nvSpPr>
        <p:spPr>
          <a:xfrm>
            <a:off x="457200" y="0"/>
            <a:ext cx="8229600" cy="838200"/>
          </a:xfrm>
        </p:spPr>
        <p:txBody>
          <a:bodyPr/>
          <a:lstStyle/>
          <a:p>
            <a:pPr algn="ctr"/>
            <a:r>
              <a:rPr lang="en-US" b="1" u="sng" dirty="0">
                <a:solidFill>
                  <a:srgbClr val="FF0000"/>
                </a:solidFill>
                <a:latin typeface="Agency FB" panose="020B0503020202020204" pitchFamily="34" charset="0"/>
              </a:rPr>
              <a:t>VIRTUAL MAP</a:t>
            </a:r>
            <a:endParaRPr lang="en-IN" b="1" u="sng" dirty="0">
              <a:solidFill>
                <a:srgbClr val="FF0000"/>
              </a:solidFill>
              <a:latin typeface="Agency FB" panose="020B0503020202020204" pitchFamily="34" charset="0"/>
            </a:endParaRPr>
          </a:p>
        </p:txBody>
      </p:sp>
      <p:pic>
        <p:nvPicPr>
          <p:cNvPr id="5" name="Picture 4">
            <a:extLst>
              <a:ext uri="{FF2B5EF4-FFF2-40B4-BE49-F238E27FC236}">
                <a16:creationId xmlns:a16="http://schemas.microsoft.com/office/drawing/2014/main" id="{7DA80039-6452-4028-8604-10C298B80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168" y="1752600"/>
            <a:ext cx="2495664" cy="4788976"/>
          </a:xfrm>
          <a:prstGeom prst="rect">
            <a:avLst/>
          </a:prstGeom>
        </p:spPr>
      </p:pic>
    </p:spTree>
    <p:extLst>
      <p:ext uri="{BB962C8B-B14F-4D97-AF65-F5344CB8AC3E}">
        <p14:creationId xmlns:p14="http://schemas.microsoft.com/office/powerpoint/2010/main" val="2395622897"/>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5A48-7F39-4236-8C72-39774A961526}"/>
              </a:ext>
            </a:extLst>
          </p:cNvPr>
          <p:cNvSpPr>
            <a:spLocks noGrp="1"/>
          </p:cNvSpPr>
          <p:nvPr>
            <p:ph type="title"/>
          </p:nvPr>
        </p:nvSpPr>
        <p:spPr>
          <a:xfrm>
            <a:off x="228600" y="546315"/>
            <a:ext cx="8686800" cy="362712"/>
          </a:xfrm>
        </p:spPr>
        <p:txBody>
          <a:bodyPr>
            <a:normAutofit fontScale="90000"/>
          </a:bodyPr>
          <a:lstStyle/>
          <a:p>
            <a:pPr algn="ctr"/>
            <a:r>
              <a:rPr lang="en-US" b="1" u="sng" dirty="0">
                <a:solidFill>
                  <a:srgbClr val="FF0000"/>
                </a:solidFill>
                <a:latin typeface="Agency FB" panose="020B0503020202020204" pitchFamily="34" charset="0"/>
              </a:rPr>
              <a:t>NOTIFICATION AND PNR ALLOCATION</a:t>
            </a:r>
            <a:endParaRPr lang="en-IN" b="1" u="sng" dirty="0">
              <a:solidFill>
                <a:srgbClr val="FF0000"/>
              </a:solidFill>
              <a:latin typeface="Agency FB" panose="020B0503020202020204" pitchFamily="34" charset="0"/>
            </a:endParaRPr>
          </a:p>
        </p:txBody>
      </p:sp>
      <p:pic>
        <p:nvPicPr>
          <p:cNvPr id="6" name="Picture 5">
            <a:extLst>
              <a:ext uri="{FF2B5EF4-FFF2-40B4-BE49-F238E27FC236}">
                <a16:creationId xmlns:a16="http://schemas.microsoft.com/office/drawing/2014/main" id="{37F124FB-B90D-4C24-BCDE-70FA847CAC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5218" y="2124560"/>
            <a:ext cx="2093563" cy="4187125"/>
          </a:xfrm>
          <a:prstGeom prst="rect">
            <a:avLst/>
          </a:prstGeom>
        </p:spPr>
      </p:pic>
    </p:spTree>
    <p:extLst>
      <p:ext uri="{BB962C8B-B14F-4D97-AF65-F5344CB8AC3E}">
        <p14:creationId xmlns:p14="http://schemas.microsoft.com/office/powerpoint/2010/main" val="2905124504"/>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5378C4-891C-497A-899B-FBE23B9057E4}"/>
              </a:ext>
            </a:extLst>
          </p:cNvPr>
          <p:cNvSpPr/>
          <p:nvPr/>
        </p:nvSpPr>
        <p:spPr>
          <a:xfrm>
            <a:off x="2430657" y="304800"/>
            <a:ext cx="3857146" cy="646331"/>
          </a:xfrm>
          <a:prstGeom prst="rect">
            <a:avLst/>
          </a:prstGeom>
        </p:spPr>
        <p:txBody>
          <a:bodyPr wrap="none">
            <a:spAutoFit/>
          </a:bodyPr>
          <a:lstStyle/>
          <a:p>
            <a:pPr algn="ctr"/>
            <a:r>
              <a:rPr lang="en-IN" sz="3600" b="1" u="sng" dirty="0">
                <a:solidFill>
                  <a:srgbClr val="FF0000"/>
                </a:solidFill>
                <a:latin typeface="Agency FB" panose="020B0503020202020204" pitchFamily="34" charset="0"/>
              </a:rPr>
              <a:t>BARCODE VERIFICATION</a:t>
            </a:r>
          </a:p>
        </p:txBody>
      </p:sp>
      <p:pic>
        <p:nvPicPr>
          <p:cNvPr id="5" name="Picture 4">
            <a:extLst>
              <a:ext uri="{FF2B5EF4-FFF2-40B4-BE49-F238E27FC236}">
                <a16:creationId xmlns:a16="http://schemas.microsoft.com/office/drawing/2014/main" id="{14D9C955-A4C0-4135-BF7F-A5239C769B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1" y="1388890"/>
            <a:ext cx="9153041" cy="4402310"/>
          </a:xfrm>
          <a:prstGeom prst="rect">
            <a:avLst/>
          </a:prstGeom>
        </p:spPr>
      </p:pic>
      <p:pic>
        <p:nvPicPr>
          <p:cNvPr id="9" name="Picture 8">
            <a:extLst>
              <a:ext uri="{FF2B5EF4-FFF2-40B4-BE49-F238E27FC236}">
                <a16:creationId xmlns:a16="http://schemas.microsoft.com/office/drawing/2014/main" id="{25CB014C-D206-424A-8952-5FC6143D2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0"/>
            <a:ext cx="2746825" cy="5493649"/>
          </a:xfrm>
          <a:prstGeom prst="rect">
            <a:avLst/>
          </a:prstGeom>
        </p:spPr>
      </p:pic>
    </p:spTree>
    <p:extLst>
      <p:ext uri="{BB962C8B-B14F-4D97-AF65-F5344CB8AC3E}">
        <p14:creationId xmlns:p14="http://schemas.microsoft.com/office/powerpoint/2010/main" val="946334777"/>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84CDAD-56C3-451B-A624-4B2E3E4D4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3405752"/>
          </a:xfrm>
          <a:prstGeom prst="rect">
            <a:avLst/>
          </a:prstGeom>
        </p:spPr>
      </p:pic>
      <p:pic>
        <p:nvPicPr>
          <p:cNvPr id="7" name="Picture 6">
            <a:extLst>
              <a:ext uri="{FF2B5EF4-FFF2-40B4-BE49-F238E27FC236}">
                <a16:creationId xmlns:a16="http://schemas.microsoft.com/office/drawing/2014/main" id="{89450C18-F25C-4CBD-9E6C-11A84CFFC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5752"/>
            <a:ext cx="9144000" cy="3452247"/>
          </a:xfrm>
          <a:prstGeom prst="rect">
            <a:avLst/>
          </a:prstGeom>
        </p:spPr>
      </p:pic>
    </p:spTree>
    <p:extLst>
      <p:ext uri="{BB962C8B-B14F-4D97-AF65-F5344CB8AC3E}">
        <p14:creationId xmlns:p14="http://schemas.microsoft.com/office/powerpoint/2010/main" val="1737807834"/>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03. Problem Statement</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1855137"/>
            <a:chOff x="3665933" y="1079175"/>
            <a:chExt cx="2261997" cy="569998"/>
          </a:xfrm>
        </p:grpSpPr>
        <p:sp>
          <p:nvSpPr>
            <p:cNvPr id="9" name="TextBox 8"/>
            <p:cNvSpPr txBox="1"/>
            <p:nvPr/>
          </p:nvSpPr>
          <p:spPr>
            <a:xfrm>
              <a:off x="3665933" y="1526238"/>
              <a:ext cx="2252491" cy="122935"/>
            </a:xfrm>
            <a:prstGeom prst="rect">
              <a:avLst/>
            </a:prstGeom>
            <a:noFill/>
          </p:spPr>
          <p:txBody>
            <a:bodyPr wrap="square" rtlCol="0">
              <a:spAutoFit/>
            </a:bodyPr>
            <a:lstStyle/>
            <a:p>
              <a:endParaRPr lang="en-US" sz="2000" dirty="0">
                <a:latin typeface="Agency FB" panose="020B0503020202020204" pitchFamily="34" charset="0"/>
              </a:endParaRPr>
            </a:p>
          </p:txBody>
        </p:sp>
        <p:sp>
          <p:nvSpPr>
            <p:cNvPr id="10" name="TextBox 9"/>
            <p:cNvSpPr txBox="1"/>
            <p:nvPr/>
          </p:nvSpPr>
          <p:spPr>
            <a:xfrm>
              <a:off x="3675439" y="1079175"/>
              <a:ext cx="2252491" cy="141848"/>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HARDWARE REQUIREMENT</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2" name="Rectangle 1">
            <a:extLst>
              <a:ext uri="{FF2B5EF4-FFF2-40B4-BE49-F238E27FC236}">
                <a16:creationId xmlns:a16="http://schemas.microsoft.com/office/drawing/2014/main" id="{9BFF1C36-0DB9-4405-B89C-AFB26EDD12DF}"/>
              </a:ext>
            </a:extLst>
          </p:cNvPr>
          <p:cNvSpPr/>
          <p:nvPr/>
        </p:nvSpPr>
        <p:spPr>
          <a:xfrm>
            <a:off x="1948016" y="1955005"/>
            <a:ext cx="6588000" cy="3785652"/>
          </a:xfrm>
          <a:prstGeom prst="rect">
            <a:avLst/>
          </a:prstGeom>
        </p:spPr>
        <p:txBody>
          <a:bodyPr wrap="square">
            <a:spAutoFit/>
          </a:bodyPr>
          <a:lstStyle/>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RFID NFC TAG</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FINGERPRINT SCANNER</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INTEL I5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2.G GHZ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8 GB RAM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2 GB VR RAM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CAMERA</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MOBILE DEVICE (KITKAT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BARCODE SCANNER</a:t>
            </a: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1311688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03. Problem Statement</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1855137"/>
            <a:chOff x="3665933" y="1079175"/>
            <a:chExt cx="2261997" cy="569998"/>
          </a:xfrm>
        </p:grpSpPr>
        <p:sp>
          <p:nvSpPr>
            <p:cNvPr id="9" name="TextBox 8"/>
            <p:cNvSpPr txBox="1"/>
            <p:nvPr/>
          </p:nvSpPr>
          <p:spPr>
            <a:xfrm>
              <a:off x="3665933" y="1526238"/>
              <a:ext cx="2252491" cy="122935"/>
            </a:xfrm>
            <a:prstGeom prst="rect">
              <a:avLst/>
            </a:prstGeom>
            <a:noFill/>
          </p:spPr>
          <p:txBody>
            <a:bodyPr wrap="square" rtlCol="0">
              <a:spAutoFit/>
            </a:bodyPr>
            <a:lstStyle/>
            <a:p>
              <a:endParaRPr lang="en-US" sz="2000" dirty="0">
                <a:latin typeface="Agency FB" panose="020B0503020202020204" pitchFamily="34" charset="0"/>
              </a:endParaRPr>
            </a:p>
          </p:txBody>
        </p:sp>
        <p:sp>
          <p:nvSpPr>
            <p:cNvPr id="10" name="TextBox 9"/>
            <p:cNvSpPr txBox="1"/>
            <p:nvPr/>
          </p:nvSpPr>
          <p:spPr>
            <a:xfrm>
              <a:off x="3675439" y="1079175"/>
              <a:ext cx="2252491" cy="141848"/>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SOFTWARE REQUIREMENT</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2" name="Rectangle 1">
            <a:extLst>
              <a:ext uri="{FF2B5EF4-FFF2-40B4-BE49-F238E27FC236}">
                <a16:creationId xmlns:a16="http://schemas.microsoft.com/office/drawing/2014/main" id="{9BFF1C36-0DB9-4405-B89C-AFB26EDD12DF}"/>
              </a:ext>
            </a:extLst>
          </p:cNvPr>
          <p:cNvSpPr/>
          <p:nvPr/>
        </p:nvSpPr>
        <p:spPr>
          <a:xfrm>
            <a:off x="1948016" y="1955005"/>
            <a:ext cx="6588000" cy="4708981"/>
          </a:xfrm>
          <a:prstGeom prst="rect">
            <a:avLst/>
          </a:prstGeom>
        </p:spPr>
        <p:txBody>
          <a:bodyPr wrap="square">
            <a:spAutoFit/>
          </a:bodyPr>
          <a:lstStyle/>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ANDROID KIT-KAT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WINDOWS 10 AND ABOVE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ANDROID STUDIO</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WEB BROWSER</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ANACONDA </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PYTHON </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JAVA</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FIREBASE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VM Ware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Cloud Services</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PHP &amp; JS</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HTML, CSS, Bootstrap</a:t>
            </a: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249390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04. Problem Statement</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1855137"/>
            <a:chOff x="3665933" y="1079175"/>
            <a:chExt cx="2261997" cy="569998"/>
          </a:xfrm>
        </p:grpSpPr>
        <p:sp>
          <p:nvSpPr>
            <p:cNvPr id="9" name="TextBox 8"/>
            <p:cNvSpPr txBox="1"/>
            <p:nvPr/>
          </p:nvSpPr>
          <p:spPr>
            <a:xfrm>
              <a:off x="3665933" y="1526238"/>
              <a:ext cx="2252491" cy="122935"/>
            </a:xfrm>
            <a:prstGeom prst="rect">
              <a:avLst/>
            </a:prstGeom>
            <a:noFill/>
          </p:spPr>
          <p:txBody>
            <a:bodyPr wrap="square" rtlCol="0">
              <a:spAutoFit/>
            </a:bodyPr>
            <a:lstStyle/>
            <a:p>
              <a:endParaRPr lang="en-US" sz="2000" dirty="0">
                <a:latin typeface="Agency FB" panose="020B0503020202020204" pitchFamily="34" charset="0"/>
              </a:endParaRPr>
            </a:p>
          </p:txBody>
        </p:sp>
        <p:sp>
          <p:nvSpPr>
            <p:cNvPr id="10" name="TextBox 9"/>
            <p:cNvSpPr txBox="1"/>
            <p:nvPr/>
          </p:nvSpPr>
          <p:spPr>
            <a:xfrm>
              <a:off x="3675439" y="1079175"/>
              <a:ext cx="2252491" cy="141848"/>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Features</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2" name="Rectangle 1">
            <a:extLst>
              <a:ext uri="{FF2B5EF4-FFF2-40B4-BE49-F238E27FC236}">
                <a16:creationId xmlns:a16="http://schemas.microsoft.com/office/drawing/2014/main" id="{9BFF1C36-0DB9-4405-B89C-AFB26EDD12DF}"/>
              </a:ext>
            </a:extLst>
          </p:cNvPr>
          <p:cNvSpPr/>
          <p:nvPr/>
        </p:nvSpPr>
        <p:spPr>
          <a:xfrm>
            <a:off x="1948016" y="1955005"/>
            <a:ext cx="6588000" cy="4708981"/>
          </a:xfrm>
          <a:prstGeom prst="rect">
            <a:avLst/>
          </a:prstGeom>
        </p:spPr>
        <p:txBody>
          <a:bodyPr wrap="square">
            <a:spAutoFit/>
          </a:bodyPr>
          <a:lstStyle/>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Secure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Simple Design</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Stable</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Time Saver</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Structured </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Automated</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Navigation</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Authentication</a:t>
            </a:r>
          </a:p>
          <a:p>
            <a:pPr marL="342900" indent="-342900">
              <a:buFont typeface="Wingdings" panose="05000000000000000000" pitchFamily="2" charset="2"/>
              <a:buChar char="§"/>
            </a:pPr>
            <a:r>
              <a:rPr lang="en-US" sz="2000" b="1">
                <a:solidFill>
                  <a:schemeClr val="tx1">
                    <a:lumMod val="95000"/>
                    <a:lumOff val="5000"/>
                  </a:schemeClr>
                </a:solidFill>
                <a:latin typeface="Agency FB" panose="020B0503020202020204" pitchFamily="34" charset="0"/>
              </a:rPr>
              <a:t>Notifications</a:t>
            </a:r>
            <a:endParaRPr lang="en-US" sz="2000" b="1" dirty="0">
              <a:solidFill>
                <a:schemeClr val="tx1">
                  <a:lumMod val="95000"/>
                  <a:lumOff val="5000"/>
                </a:schemeClr>
              </a:solidFill>
              <a:latin typeface="Agency FB" panose="020B0503020202020204" pitchFamily="34" charset="0"/>
            </a:endParaRP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Finger Print Recognition</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Face &amp; Image Recognition</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RFID Detection</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rPr>
              <a:t>Multi factor verification</a:t>
            </a: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2762048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04. Conclusion</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1855137"/>
            <a:chOff x="3665933" y="1079175"/>
            <a:chExt cx="2261997" cy="569998"/>
          </a:xfrm>
        </p:grpSpPr>
        <p:sp>
          <p:nvSpPr>
            <p:cNvPr id="9" name="TextBox 8"/>
            <p:cNvSpPr txBox="1"/>
            <p:nvPr/>
          </p:nvSpPr>
          <p:spPr>
            <a:xfrm>
              <a:off x="3665933" y="1526238"/>
              <a:ext cx="2252491" cy="122935"/>
            </a:xfrm>
            <a:prstGeom prst="rect">
              <a:avLst/>
            </a:prstGeom>
            <a:noFill/>
          </p:spPr>
          <p:txBody>
            <a:bodyPr wrap="square" rtlCol="0">
              <a:spAutoFit/>
            </a:bodyPr>
            <a:lstStyle/>
            <a:p>
              <a:endParaRPr lang="en-US" sz="2000" dirty="0">
                <a:latin typeface="Agency FB" panose="020B0503020202020204" pitchFamily="34" charset="0"/>
              </a:endParaRPr>
            </a:p>
          </p:txBody>
        </p:sp>
        <p:sp>
          <p:nvSpPr>
            <p:cNvPr id="10" name="TextBox 9"/>
            <p:cNvSpPr txBox="1"/>
            <p:nvPr/>
          </p:nvSpPr>
          <p:spPr>
            <a:xfrm>
              <a:off x="3675439" y="1079175"/>
              <a:ext cx="2252491" cy="141848"/>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Conclusion</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2" name="Rectangle 1">
            <a:extLst>
              <a:ext uri="{FF2B5EF4-FFF2-40B4-BE49-F238E27FC236}">
                <a16:creationId xmlns:a16="http://schemas.microsoft.com/office/drawing/2014/main" id="{9BFF1C36-0DB9-4405-B89C-AFB26EDD12DF}"/>
              </a:ext>
            </a:extLst>
          </p:cNvPr>
          <p:cNvSpPr/>
          <p:nvPr/>
        </p:nvSpPr>
        <p:spPr>
          <a:xfrm>
            <a:off x="1913773" y="2213401"/>
            <a:ext cx="6588000" cy="1631216"/>
          </a:xfrm>
          <a:prstGeom prst="rect">
            <a:avLst/>
          </a:prstGeom>
        </p:spPr>
        <p:txBody>
          <a:bodyPr wrap="square">
            <a:spAutoFit/>
          </a:bodyPr>
          <a:lstStyle/>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Our system will fully provide automate airport and airlines system and also provide intelligent security system.</a:t>
            </a:r>
          </a:p>
          <a:p>
            <a:pPr marL="342900" indent="-342900">
              <a:buFont typeface="Wingdings" panose="05000000000000000000" pitchFamily="2" charset="2"/>
              <a:buChar char="§"/>
            </a:pPr>
            <a:r>
              <a:rPr lang="en-US" sz="2000" b="1" dirty="0">
                <a:solidFill>
                  <a:schemeClr val="tx1">
                    <a:lumMod val="95000"/>
                    <a:lumOff val="5000"/>
                  </a:schemeClr>
                </a:solidFill>
                <a:latin typeface="Agency FB" panose="020B0503020202020204" pitchFamily="34" charset="0"/>
                <a:cs typeface="Arial" pitchFamily="34" charset="0"/>
              </a:rPr>
              <a:t>It will be simpler for customers and service providers to maintain and manage and clear all the processes in ease.</a:t>
            </a:r>
          </a:p>
          <a:p>
            <a:pPr marL="342900" indent="-342900">
              <a:buFont typeface="Wingdings" panose="05000000000000000000" pitchFamily="2" charset="2"/>
              <a:buChar char="§"/>
            </a:pPr>
            <a:endParaRPr lang="en-US" sz="2000" b="1" dirty="0">
              <a:solidFill>
                <a:schemeClr val="tx1">
                  <a:lumMod val="95000"/>
                  <a:lumOff val="5000"/>
                </a:schemeClr>
              </a:solidFill>
              <a:latin typeface="Agency FB" panose="020B0503020202020204" pitchFamily="34" charset="0"/>
              <a:cs typeface="Arial" pitchFamily="34" charset="0"/>
            </a:endParaRPr>
          </a:p>
        </p:txBody>
      </p:sp>
    </p:spTree>
    <p:extLst>
      <p:ext uri="{BB962C8B-B14F-4D97-AF65-F5344CB8AC3E}">
        <p14:creationId xmlns:p14="http://schemas.microsoft.com/office/powerpoint/2010/main" val="985871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140969"/>
            <a:ext cx="9144000" cy="576063"/>
          </a:xfrm>
        </p:spPr>
        <p:txBody>
          <a:bodyPr>
            <a:noAutofit/>
          </a:bodyPr>
          <a:lstStyle/>
          <a:p>
            <a:r>
              <a:rPr lang="en-US" altLang="ko-KR" sz="6000" b="1" dirty="0"/>
              <a:t>Thank you !!!</a:t>
            </a:r>
            <a:endParaRPr lang="ko-KR" altLang="en-US" sz="6000" b="1" dirty="0"/>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479987" y="3308839"/>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 01. Objective</a:t>
            </a:r>
          </a:p>
          <a:p>
            <a:pPr marL="0" indent="0" algn="ctr">
              <a:buNone/>
            </a:pPr>
            <a:endParaRPr lang="ko-KR" altLang="en-US" sz="44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51772" y="643638"/>
            <a:ext cx="6708307" cy="3368393"/>
            <a:chOff x="3668723" y="1062111"/>
            <a:chExt cx="2271429" cy="1373591"/>
          </a:xfrm>
        </p:grpSpPr>
        <p:sp>
          <p:nvSpPr>
            <p:cNvPr id="9" name="TextBox 8"/>
            <p:cNvSpPr txBox="1"/>
            <p:nvPr/>
          </p:nvSpPr>
          <p:spPr>
            <a:xfrm>
              <a:off x="3668723" y="1645004"/>
              <a:ext cx="2252491" cy="790698"/>
            </a:xfrm>
            <a:prstGeom prst="rect">
              <a:avLst/>
            </a:prstGeom>
            <a:noFill/>
          </p:spPr>
          <p:txBody>
            <a:bodyPr wrap="square" rtlCol="0">
              <a:spAutoFit/>
            </a:bodyPr>
            <a:lstStyle/>
            <a:p>
              <a:r>
                <a:rPr lang="en-US" sz="2000" dirty="0">
                  <a:latin typeface="Agency FB" panose="020B0503020202020204" pitchFamily="34" charset="0"/>
                </a:rPr>
                <a:t>To design and develop a Intelligent Automation &amp; Security System that integrates the passengers devices to the airport or airline authorities which will provide them with real time updates  &amp; proceedings regarding each and every step to the Check In to Check Out process. It helps airport and airlines authorities to maintain an automated process. And also to maintain an intelligent security standards during Check In &amp; Check Out process.</a:t>
              </a:r>
            </a:p>
          </p:txBody>
        </p:sp>
        <p:sp>
          <p:nvSpPr>
            <p:cNvPr id="10" name="TextBox 9"/>
            <p:cNvSpPr txBox="1"/>
            <p:nvPr/>
          </p:nvSpPr>
          <p:spPr>
            <a:xfrm>
              <a:off x="3687661" y="1062111"/>
              <a:ext cx="2252491" cy="298612"/>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OBJECTIVE</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8723" y="1406138"/>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56038" y="1229514"/>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8038" y="1229515"/>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Tree>
    <p:extLst>
      <p:ext uri="{BB962C8B-B14F-4D97-AF65-F5344CB8AC3E}">
        <p14:creationId xmlns:p14="http://schemas.microsoft.com/office/powerpoint/2010/main" val="132041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01. Problem Statement</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5548455"/>
            <a:chOff x="3665933" y="1079175"/>
            <a:chExt cx="2261997" cy="1704784"/>
          </a:xfrm>
        </p:grpSpPr>
        <p:sp>
          <p:nvSpPr>
            <p:cNvPr id="9" name="TextBox 8"/>
            <p:cNvSpPr txBox="1"/>
            <p:nvPr/>
          </p:nvSpPr>
          <p:spPr>
            <a:xfrm>
              <a:off x="3665933" y="1526238"/>
              <a:ext cx="2252491" cy="1257721"/>
            </a:xfrm>
            <a:prstGeom prst="rect">
              <a:avLst/>
            </a:prstGeom>
            <a:noFill/>
          </p:spPr>
          <p:txBody>
            <a:bodyPr wrap="square" rtlCol="0">
              <a:spAutoFit/>
            </a:bodyPr>
            <a:lstStyle/>
            <a:p>
              <a:r>
                <a:rPr lang="en-US" sz="2000" dirty="0">
                  <a:latin typeface="Agency FB" panose="020B0503020202020204" pitchFamily="34" charset="0"/>
                </a:rPr>
                <a:t>Every year millions of passengers travel around the world through airways.</a:t>
              </a:r>
            </a:p>
            <a:p>
              <a:r>
                <a:rPr lang="en-US" sz="2000" dirty="0">
                  <a:latin typeface="Agency FB" panose="020B0503020202020204" pitchFamily="34" charset="0"/>
                </a:rPr>
                <a:t>They all have to go through long and tiring duration of security checks, check in &amp; check out, boarding &amp; logging process.</a:t>
              </a:r>
            </a:p>
            <a:p>
              <a:r>
                <a:rPr lang="en-US" sz="2000" dirty="0">
                  <a:latin typeface="Agency FB" panose="020B0503020202020204" pitchFamily="34" charset="0"/>
                </a:rPr>
                <a:t>In India  for domestic flights usually a passenger has to arrive 2-3 hours before the flight time and for international flights the time is even more.</a:t>
              </a:r>
            </a:p>
            <a:p>
              <a:r>
                <a:rPr lang="en-US" sz="2000" dirty="0">
                  <a:latin typeface="Agency FB" panose="020B0503020202020204" pitchFamily="34" charset="0"/>
                </a:rPr>
                <a:t>Many of the travelers those who are new, doesn’t  have any clue how the things works and makes situations very complex and its similar for other semi or regular travelers.</a:t>
              </a:r>
            </a:p>
            <a:p>
              <a:r>
                <a:rPr lang="en-US" sz="2000" dirty="0">
                  <a:latin typeface="Agency FB" panose="020B0503020202020204" pitchFamily="34" charset="0"/>
                </a:rPr>
                <a:t>Also the airport or airlines authorities have to manage and focus on wide range of ongoing process, its also became very hectic &amp; complex for them to manage and continue it.</a:t>
              </a:r>
            </a:p>
            <a:p>
              <a:r>
                <a:rPr lang="en-US" sz="2000" dirty="0">
                  <a:latin typeface="Agency FB" panose="020B0503020202020204" pitchFamily="34" charset="0"/>
                </a:rPr>
                <a:t>During security check and other validations process it became difficult for both passengers and authorities to maintain &amp; its also time consuming. </a:t>
              </a:r>
            </a:p>
          </p:txBody>
        </p:sp>
        <p:sp>
          <p:nvSpPr>
            <p:cNvPr id="10" name="TextBox 9"/>
            <p:cNvSpPr txBox="1"/>
            <p:nvPr/>
          </p:nvSpPr>
          <p:spPr>
            <a:xfrm>
              <a:off x="3675439" y="1079175"/>
              <a:ext cx="2252491" cy="188262"/>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Problem Statement</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Tree>
    <p:extLst>
      <p:ext uri="{BB962C8B-B14F-4D97-AF65-F5344CB8AC3E}">
        <p14:creationId xmlns:p14="http://schemas.microsoft.com/office/powerpoint/2010/main" val="1854426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txBox="1">
            <a:spLocks/>
          </p:cNvSpPr>
          <p:nvPr/>
        </p:nvSpPr>
        <p:spPr>
          <a:xfrm>
            <a:off x="0" y="1340768"/>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a:solidFill>
                  <a:schemeClr val="bg1"/>
                </a:solidFill>
                <a:latin typeface="Agency FB" panose="020B0503020202020204" pitchFamily="34" charset="0"/>
                <a:cs typeface="Arial" pitchFamily="34" charset="0"/>
              </a:rPr>
              <a:t>Agenda Style</a:t>
            </a:r>
          </a:p>
        </p:txBody>
      </p:sp>
      <p:sp>
        <p:nvSpPr>
          <p:cNvPr id="5" name="Text Placeholder 1"/>
          <p:cNvSpPr txBox="1">
            <a:spLocks/>
          </p:cNvSpPr>
          <p:nvPr/>
        </p:nvSpPr>
        <p:spPr>
          <a:xfrm rot="16200000">
            <a:off x="-1790304" y="3308838"/>
            <a:ext cx="5143501" cy="24032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3600" b="1" dirty="0">
                <a:solidFill>
                  <a:schemeClr val="bg1"/>
                </a:solidFill>
                <a:latin typeface="Agency FB" panose="020B0503020202020204" pitchFamily="34" charset="0"/>
                <a:cs typeface="Arial" pitchFamily="34" charset="0"/>
              </a:rPr>
              <a:t>01. Future Scope</a:t>
            </a:r>
            <a:endParaRPr lang="ko-KR" altLang="en-US" sz="3600" b="1" dirty="0">
              <a:solidFill>
                <a:schemeClr val="bg1"/>
              </a:solidFill>
              <a:latin typeface="Agency FB" panose="020B0503020202020204" pitchFamily="34" charset="0"/>
              <a:cs typeface="Arial" pitchFamily="34" charset="0"/>
            </a:endParaRPr>
          </a:p>
        </p:txBody>
      </p:sp>
      <p:grpSp>
        <p:nvGrpSpPr>
          <p:cNvPr id="8" name="Group 7"/>
          <p:cNvGrpSpPr/>
          <p:nvPr/>
        </p:nvGrpSpPr>
        <p:grpSpPr>
          <a:xfrm>
            <a:off x="1843533" y="585648"/>
            <a:ext cx="6680452" cy="1855137"/>
            <a:chOff x="3665933" y="1079175"/>
            <a:chExt cx="2261997" cy="569998"/>
          </a:xfrm>
        </p:grpSpPr>
        <p:sp>
          <p:nvSpPr>
            <p:cNvPr id="9" name="TextBox 8"/>
            <p:cNvSpPr txBox="1"/>
            <p:nvPr/>
          </p:nvSpPr>
          <p:spPr>
            <a:xfrm>
              <a:off x="3665933" y="1526238"/>
              <a:ext cx="2252491" cy="122935"/>
            </a:xfrm>
            <a:prstGeom prst="rect">
              <a:avLst/>
            </a:prstGeom>
            <a:noFill/>
          </p:spPr>
          <p:txBody>
            <a:bodyPr wrap="square" rtlCol="0">
              <a:spAutoFit/>
            </a:bodyPr>
            <a:lstStyle/>
            <a:p>
              <a:endParaRPr lang="en-US" sz="2000" dirty="0">
                <a:latin typeface="Agency FB" panose="020B0503020202020204" pitchFamily="34" charset="0"/>
              </a:endParaRPr>
            </a:p>
          </p:txBody>
        </p:sp>
        <p:sp>
          <p:nvSpPr>
            <p:cNvPr id="10" name="TextBox 9"/>
            <p:cNvSpPr txBox="1"/>
            <p:nvPr/>
          </p:nvSpPr>
          <p:spPr>
            <a:xfrm>
              <a:off x="3675439" y="1079175"/>
              <a:ext cx="2252491" cy="141848"/>
            </a:xfrm>
            <a:prstGeom prst="rect">
              <a:avLst/>
            </a:prstGeom>
            <a:noFill/>
          </p:spPr>
          <p:txBody>
            <a:bodyPr wrap="square" rtlCol="0">
              <a:spAutoFit/>
            </a:bodyPr>
            <a:lstStyle/>
            <a:p>
              <a:r>
                <a:rPr lang="en-US" altLang="ko-KR" sz="2400" b="1" dirty="0">
                  <a:solidFill>
                    <a:schemeClr val="accent3"/>
                  </a:solidFill>
                  <a:latin typeface="Agency FB" panose="020B0503020202020204" pitchFamily="34" charset="0"/>
                  <a:cs typeface="Arial" pitchFamily="34" charset="0"/>
                </a:rPr>
                <a:t>Future Scope</a:t>
              </a:r>
              <a:endParaRPr lang="ko-KR" altLang="en-US" sz="2400" b="1" dirty="0">
                <a:solidFill>
                  <a:schemeClr val="accent3"/>
                </a:solidFill>
                <a:latin typeface="Agency FB" panose="020B0503020202020204" pitchFamily="34" charset="0"/>
                <a:cs typeface="Arial" pitchFamily="34" charset="0"/>
              </a:endParaRPr>
            </a:p>
          </p:txBody>
        </p:sp>
        <p:sp>
          <p:nvSpPr>
            <p:cNvPr id="14" name="TextBox 13"/>
            <p:cNvSpPr txBox="1"/>
            <p:nvPr/>
          </p:nvSpPr>
          <p:spPr>
            <a:xfrm>
              <a:off x="3665933" y="1336755"/>
              <a:ext cx="2252491" cy="163160"/>
            </a:xfrm>
            <a:prstGeom prst="rect">
              <a:avLst/>
            </a:prstGeom>
            <a:noFill/>
          </p:spPr>
          <p:txBody>
            <a:bodyPr wrap="square" rtlCol="0">
              <a:spAutoFit/>
            </a:bodyPr>
            <a:lstStyle/>
            <a:p>
              <a:r>
                <a:rPr lang="en-US" sz="2000" b="1" dirty="0">
                  <a:solidFill>
                    <a:schemeClr val="tx2">
                      <a:lumMod val="60000"/>
                      <a:lumOff val="40000"/>
                    </a:schemeClr>
                  </a:solidFill>
                  <a:latin typeface="Agency FB" panose="020B0503020202020204" pitchFamily="34" charset="0"/>
                </a:rPr>
                <a:t>Intelligent Automation &amp; Security System</a:t>
              </a:r>
            </a:p>
          </p:txBody>
        </p:sp>
      </p:grpSp>
      <p:sp>
        <p:nvSpPr>
          <p:cNvPr id="11" name="Rectangle 10"/>
          <p:cNvSpPr/>
          <p:nvPr/>
        </p:nvSpPr>
        <p:spPr>
          <a:xfrm>
            <a:off x="1948016" y="1209582"/>
            <a:ext cx="2052000" cy="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13" name="Rectangle 12"/>
          <p:cNvSpPr/>
          <p:nvPr/>
        </p:nvSpPr>
        <p:spPr>
          <a:xfrm>
            <a:off x="4000016" y="1209583"/>
            <a:ext cx="4536000" cy="72000"/>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latin typeface="Agency FB" panose="020B0503020202020204" pitchFamily="34" charset="0"/>
            </a:endParaRPr>
          </a:p>
        </p:txBody>
      </p:sp>
      <p:sp>
        <p:nvSpPr>
          <p:cNvPr id="2" name="Rectangle 1">
            <a:extLst>
              <a:ext uri="{FF2B5EF4-FFF2-40B4-BE49-F238E27FC236}">
                <a16:creationId xmlns:a16="http://schemas.microsoft.com/office/drawing/2014/main" id="{9BFF1C36-0DB9-4405-B89C-AFB26EDD12DF}"/>
              </a:ext>
            </a:extLst>
          </p:cNvPr>
          <p:cNvSpPr/>
          <p:nvPr/>
        </p:nvSpPr>
        <p:spPr>
          <a:xfrm>
            <a:off x="1948016" y="1955005"/>
            <a:ext cx="6588000" cy="3477875"/>
          </a:xfrm>
          <a:prstGeom prst="rect">
            <a:avLst/>
          </a:prstGeom>
        </p:spPr>
        <p:txBody>
          <a:bodyPr wrap="square">
            <a:spAutoFit/>
          </a:bodyPr>
          <a:lstStyle/>
          <a:p>
            <a:pPr marL="342900" indent="-342900">
              <a:buFont typeface="Wingdings" panose="05000000000000000000" pitchFamily="2" charset="2"/>
              <a:buChar char="§"/>
            </a:pPr>
            <a:r>
              <a:rPr lang="en-US" sz="2000" dirty="0">
                <a:latin typeface="Agency FB" panose="020B0503020202020204" pitchFamily="34" charset="0"/>
                <a:cs typeface="Arial" pitchFamily="34" charset="0"/>
              </a:rPr>
              <a:t>It would be useful &amp; helpful to the customers and service providers of airports and airlines facilities around the world. </a:t>
            </a:r>
          </a:p>
          <a:p>
            <a:pPr marL="342900" indent="-342900">
              <a:buFont typeface="Wingdings" panose="05000000000000000000" pitchFamily="2" charset="2"/>
              <a:buChar char="§"/>
            </a:pPr>
            <a:r>
              <a:rPr lang="en-US" sz="2000" dirty="0">
                <a:latin typeface="Agency FB" panose="020B0503020202020204" pitchFamily="34" charset="0"/>
                <a:cs typeface="Arial" pitchFamily="34" charset="0"/>
              </a:rPr>
              <a:t>It will make security check &amp; validation simpler, stable, structured, more efficient &amp; faster. </a:t>
            </a:r>
          </a:p>
          <a:p>
            <a:pPr marL="342900" indent="-342900">
              <a:buFont typeface="Wingdings" panose="05000000000000000000" pitchFamily="2" charset="2"/>
              <a:buChar char="§"/>
            </a:pPr>
            <a:r>
              <a:rPr lang="en-US" sz="2000" dirty="0">
                <a:latin typeface="Agency FB" panose="020B0503020202020204" pitchFamily="34" charset="0"/>
                <a:cs typeface="Arial" pitchFamily="34" charset="0"/>
              </a:rPr>
              <a:t>It will make check in &amp; check out process faster &amp; simpler in nature.</a:t>
            </a:r>
          </a:p>
          <a:p>
            <a:pPr marL="342900" indent="-342900">
              <a:buFont typeface="Wingdings" panose="05000000000000000000" pitchFamily="2" charset="2"/>
              <a:buChar char="§"/>
            </a:pPr>
            <a:r>
              <a:rPr lang="en-US" sz="2000" dirty="0">
                <a:latin typeface="Agency FB" panose="020B0503020202020204" pitchFamily="34" charset="0"/>
                <a:cs typeface="Arial" pitchFamily="34" charset="0"/>
              </a:rPr>
              <a:t>It would provide self automation, which require less man force &amp; lesser resources, capital &amp; time.</a:t>
            </a:r>
          </a:p>
          <a:p>
            <a:pPr marL="342900" indent="-342900">
              <a:buFont typeface="Wingdings" panose="05000000000000000000" pitchFamily="2" charset="2"/>
              <a:buChar char="§"/>
            </a:pPr>
            <a:r>
              <a:rPr lang="en-US" sz="2000" dirty="0">
                <a:latin typeface="Agency FB" panose="020B0503020202020204" pitchFamily="34" charset="0"/>
                <a:cs typeface="Arial" pitchFamily="34" charset="0"/>
              </a:rPr>
              <a:t>It can also be integrated in other public sectors with change in parameters &amp; specifications.</a:t>
            </a:r>
          </a:p>
          <a:p>
            <a:endParaRPr lang="en-US" sz="2000" dirty="0">
              <a:latin typeface="Agency FB" panose="020B0503020202020204" pitchFamily="34" charset="0"/>
              <a:cs typeface="Arial" pitchFamily="34" charset="0"/>
            </a:endParaRPr>
          </a:p>
          <a:p>
            <a:endParaRPr lang="en-US" sz="2000" dirty="0">
              <a:latin typeface="Agency FB" panose="020B0503020202020204" pitchFamily="34" charset="0"/>
              <a:cs typeface="Arial" pitchFamily="34" charset="0"/>
            </a:endParaRPr>
          </a:p>
        </p:txBody>
      </p:sp>
    </p:spTree>
    <p:extLst>
      <p:ext uri="{BB962C8B-B14F-4D97-AF65-F5344CB8AC3E}">
        <p14:creationId xmlns:p14="http://schemas.microsoft.com/office/powerpoint/2010/main" val="327779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152400"/>
            <a:ext cx="8229600" cy="1143000"/>
          </a:xfrm>
        </p:spPr>
        <p:txBody>
          <a:bodyPr/>
          <a:lstStyle/>
          <a:p>
            <a:pPr algn="ctr"/>
            <a:r>
              <a:rPr lang="en-US" b="1" u="sng" dirty="0">
                <a:solidFill>
                  <a:schemeClr val="bg1"/>
                </a:solidFill>
                <a:latin typeface="Agency FB" panose="020B0503020202020204" pitchFamily="34" charset="0"/>
              </a:rPr>
              <a:t>02. Functionalities</a:t>
            </a:r>
          </a:p>
        </p:txBody>
      </p:sp>
      <p:sp>
        <p:nvSpPr>
          <p:cNvPr id="3" name="Content Placeholder 2"/>
          <p:cNvSpPr>
            <a:spLocks noGrp="1"/>
          </p:cNvSpPr>
          <p:nvPr>
            <p:ph idx="1"/>
          </p:nvPr>
        </p:nvSpPr>
        <p:spPr/>
        <p:txBody>
          <a:bodyPr>
            <a:normAutofit/>
          </a:bodyPr>
          <a:lstStyle/>
          <a:p>
            <a:r>
              <a:rPr lang="en-US" sz="2000" dirty="0">
                <a:latin typeface="Agency FB" panose="020B0503020202020204" pitchFamily="34" charset="0"/>
              </a:rPr>
              <a:t>Every passenger will have our application  installed on his smartphone / tablet .</a:t>
            </a:r>
          </a:p>
          <a:p>
            <a:r>
              <a:rPr lang="en-US" sz="2000" dirty="0">
                <a:latin typeface="Agency FB" panose="020B0503020202020204" pitchFamily="34" charset="0"/>
              </a:rPr>
              <a:t>As the passenger will book a ticket his PNR number will be generated along with all the details he/she will need to enter the airport.</a:t>
            </a:r>
          </a:p>
          <a:p>
            <a:r>
              <a:rPr lang="en-US" sz="2000" dirty="0">
                <a:latin typeface="Agency FB" panose="020B0503020202020204" pitchFamily="34" charset="0"/>
              </a:rPr>
              <a:t>The passenger will have to log in to our application by using his PNR number to get all the details that will be required for further process.</a:t>
            </a:r>
          </a:p>
          <a:p>
            <a:r>
              <a:rPr lang="en-US" sz="2000" dirty="0">
                <a:latin typeface="Agency FB" panose="020B0503020202020204" pitchFamily="34" charset="0"/>
              </a:rPr>
              <a:t>Then the  application  will provide all the details about the flight ,its arrival time , departure time, luggage belt etc.</a:t>
            </a:r>
          </a:p>
          <a:p>
            <a:endParaRPr lang="en-US" sz="2000" dirty="0"/>
          </a:p>
        </p:txBody>
      </p:sp>
      <p:pic>
        <p:nvPicPr>
          <p:cNvPr id="6" name="Picture 5">
            <a:extLst>
              <a:ext uri="{FF2B5EF4-FFF2-40B4-BE49-F238E27FC236}">
                <a16:creationId xmlns:a16="http://schemas.microsoft.com/office/drawing/2014/main" id="{0A2B8A90-6925-4982-9D6F-C9E3E7278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680" y="4282440"/>
            <a:ext cx="4110170" cy="2042160"/>
          </a:xfrm>
          <a:prstGeom prst="rect">
            <a:avLst/>
          </a:prstGeom>
        </p:spPr>
      </p:pic>
    </p:spTree>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5592763"/>
          </a:xfrm>
        </p:spPr>
        <p:txBody>
          <a:bodyPr>
            <a:normAutofit/>
          </a:bodyPr>
          <a:lstStyle/>
          <a:p>
            <a:r>
              <a:rPr lang="en-US" dirty="0">
                <a:latin typeface="Agency FB" panose="020B0503020202020204" pitchFamily="34" charset="0"/>
                <a:cs typeface="Arial" pitchFamily="34" charset="0"/>
              </a:rPr>
              <a:t>When the passenger arrive at the airport he will have to use the application on his phone to scan the QR code that will be present on the airport gate on a digital screen.</a:t>
            </a:r>
          </a:p>
          <a:p>
            <a:r>
              <a:rPr lang="en-US" dirty="0">
                <a:latin typeface="Agency FB" panose="020B0503020202020204" pitchFamily="34" charset="0"/>
                <a:cs typeface="Arial" pitchFamily="34" charset="0"/>
              </a:rPr>
              <a:t>Then that digital screen will show all his personal details .</a:t>
            </a:r>
          </a:p>
          <a:p>
            <a:r>
              <a:rPr lang="en-US" dirty="0">
                <a:latin typeface="Agency FB" panose="020B0503020202020204" pitchFamily="34" charset="0"/>
                <a:cs typeface="Arial" pitchFamily="34" charset="0"/>
              </a:rPr>
              <a:t>The digital machine will have  a face detector camera/fingerprint scanner which will detect the persons face or fingerprint and match it to the persons ‘Aadhar card’.</a:t>
            </a:r>
          </a:p>
        </p:txBody>
      </p:sp>
      <p:pic>
        <p:nvPicPr>
          <p:cNvPr id="5" name="Picture 4">
            <a:extLst>
              <a:ext uri="{FF2B5EF4-FFF2-40B4-BE49-F238E27FC236}">
                <a16:creationId xmlns:a16="http://schemas.microsoft.com/office/drawing/2014/main" id="{AFBA3C92-252D-476A-A3EB-42ED9E047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3362070"/>
            <a:ext cx="2690018" cy="2690018"/>
          </a:xfrm>
          <a:prstGeom prst="rect">
            <a:avLst/>
          </a:prstGeom>
        </p:spPr>
      </p:pic>
    </p:spTree>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382000" cy="6019800"/>
          </a:xfrm>
        </p:spPr>
        <p:txBody>
          <a:bodyPr>
            <a:normAutofit/>
          </a:bodyPr>
          <a:lstStyle/>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Now that person gets the authority to enter inside the airport.</a:t>
            </a:r>
          </a:p>
          <a:p>
            <a:r>
              <a:rPr lang="en-US" dirty="0">
                <a:latin typeface="Agency FB" panose="020B0503020202020204" pitchFamily="34" charset="0"/>
              </a:rPr>
              <a:t>After entering in the airport he will get a welcome message and pop up notifications  about the flight and the airport. It will also send a digital boarding pass to the persons phone.</a:t>
            </a:r>
          </a:p>
          <a:p>
            <a:r>
              <a:rPr lang="en-US" dirty="0">
                <a:latin typeface="Agency FB" panose="020B0503020202020204" pitchFamily="34" charset="0"/>
              </a:rPr>
              <a:t>It will direct him to go to the baggage drop belt where he will leave his baggage after sticking a GPS enabled tag on it by which he/she can track his luggage from his phone.</a:t>
            </a: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p:txBody>
      </p:sp>
      <p:pic>
        <p:nvPicPr>
          <p:cNvPr id="5" name="Picture 4" descr="face_recg.png"/>
          <p:cNvPicPr>
            <a:picLocks noChangeAspect="1"/>
          </p:cNvPicPr>
          <p:nvPr/>
        </p:nvPicPr>
        <p:blipFill>
          <a:blip r:embed="rId2" cstate="print"/>
          <a:stretch>
            <a:fillRect/>
          </a:stretch>
        </p:blipFill>
        <p:spPr>
          <a:xfrm>
            <a:off x="609600" y="320298"/>
            <a:ext cx="2590800" cy="2590800"/>
          </a:xfrm>
          <a:prstGeom prst="rect">
            <a:avLst/>
          </a:prstGeom>
        </p:spPr>
      </p:pic>
    </p:spTree>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1"/>
            <a:ext cx="8229600" cy="5592763"/>
          </a:xfrm>
        </p:spPr>
        <p:txBody>
          <a:bodyPr>
            <a:noAutofit/>
          </a:bodyPr>
          <a:lstStyle/>
          <a:p>
            <a:pPr>
              <a:buNone/>
            </a:pPr>
            <a:r>
              <a:rPr lang="en-US" sz="2100" dirty="0">
                <a:latin typeface="Arial" pitchFamily="34" charset="0"/>
                <a:cs typeface="Arial" pitchFamily="34" charset="0"/>
              </a:rPr>
              <a:t>   </a:t>
            </a:r>
          </a:p>
          <a:p>
            <a:pPr>
              <a:buNone/>
            </a:pPr>
            <a:r>
              <a:rPr lang="en-US" sz="2100" dirty="0">
                <a:latin typeface="Arial" pitchFamily="34" charset="0"/>
                <a:cs typeface="Arial" pitchFamily="34" charset="0"/>
              </a:rPr>
              <a:t>   </a:t>
            </a:r>
          </a:p>
          <a:p>
            <a:pPr>
              <a:buNone/>
            </a:pPr>
            <a:endParaRPr lang="en-US" sz="2100" dirty="0">
              <a:latin typeface="Arial" pitchFamily="34" charset="0"/>
              <a:cs typeface="Arial" pitchFamily="34" charset="0"/>
            </a:endParaRPr>
          </a:p>
          <a:p>
            <a:pPr>
              <a:buNone/>
            </a:pPr>
            <a:endParaRPr lang="en-US" sz="2100" dirty="0">
              <a:latin typeface="Arial" pitchFamily="34" charset="0"/>
              <a:cs typeface="Arial" pitchFamily="34" charset="0"/>
            </a:endParaRPr>
          </a:p>
          <a:p>
            <a:pPr>
              <a:buNone/>
            </a:pPr>
            <a:endParaRPr lang="en-US" sz="2100" dirty="0">
              <a:latin typeface="Arial" pitchFamily="34" charset="0"/>
              <a:cs typeface="Arial" pitchFamily="34" charset="0"/>
            </a:endParaRPr>
          </a:p>
          <a:p>
            <a:pPr>
              <a:buNone/>
            </a:pPr>
            <a:endParaRPr lang="en-US" sz="2100" dirty="0">
              <a:latin typeface="Arial" pitchFamily="34" charset="0"/>
              <a:cs typeface="Arial" pitchFamily="34" charset="0"/>
            </a:endParaRPr>
          </a:p>
          <a:p>
            <a:pPr>
              <a:buNone/>
            </a:pPr>
            <a:endParaRPr lang="en-US" sz="2100" dirty="0">
              <a:latin typeface="Arial" pitchFamily="34" charset="0"/>
              <a:cs typeface="Arial" pitchFamily="34" charset="0"/>
            </a:endParaRPr>
          </a:p>
          <a:p>
            <a:pPr>
              <a:buNone/>
            </a:pPr>
            <a:r>
              <a:rPr lang="en-US" sz="2100" dirty="0">
                <a:latin typeface="Arial" pitchFamily="34" charset="0"/>
                <a:cs typeface="Arial" pitchFamily="34" charset="0"/>
              </a:rPr>
              <a:t>     </a:t>
            </a:r>
            <a:r>
              <a:rPr lang="en-US" sz="2100" dirty="0">
                <a:latin typeface="Agency FB" panose="020B0503020202020204" pitchFamily="34" charset="0"/>
                <a:cs typeface="Arial" pitchFamily="34" charset="0"/>
              </a:rPr>
              <a:t>Now the person will pass through manual security check and scanners for any illegal item detection.</a:t>
            </a:r>
          </a:p>
          <a:p>
            <a:r>
              <a:rPr lang="en-US" sz="2100" dirty="0">
                <a:latin typeface="Agency FB" panose="020B0503020202020204" pitchFamily="34" charset="0"/>
                <a:cs typeface="Arial" pitchFamily="34" charset="0"/>
              </a:rPr>
              <a:t>After this the person is all free to relax and  the person  is all ready to onboard  the plane.</a:t>
            </a:r>
          </a:p>
          <a:p>
            <a:r>
              <a:rPr lang="en-US" sz="2100" dirty="0">
                <a:latin typeface="Agency FB" panose="020B0503020202020204" pitchFamily="34" charset="0"/>
                <a:cs typeface="Arial" pitchFamily="34" charset="0"/>
              </a:rPr>
              <a:t>If in any case the flight gets delayed the application  will inform the passenger about the delay and will also provide the details where he can get complimentary food packets from the airlines</a:t>
            </a:r>
            <a:r>
              <a:rPr lang="en-US" sz="2100" dirty="0">
                <a:latin typeface="Arial" pitchFamily="34" charset="0"/>
                <a:cs typeface="Arial" pitchFamily="34" charset="0"/>
              </a:rPr>
              <a:t>.</a:t>
            </a:r>
          </a:p>
          <a:p>
            <a:endParaRPr lang="en-US" sz="2100" dirty="0">
              <a:solidFill>
                <a:schemeClr val="bg1"/>
              </a:solidFill>
              <a:latin typeface="Arial" pitchFamily="34" charset="0"/>
              <a:cs typeface="Arial" pitchFamily="34" charset="0"/>
            </a:endParaRPr>
          </a:p>
        </p:txBody>
      </p:sp>
      <p:pic>
        <p:nvPicPr>
          <p:cNvPr id="4" name="Picture 3" descr="bag_track.png"/>
          <p:cNvPicPr>
            <a:picLocks noChangeAspect="1"/>
          </p:cNvPicPr>
          <p:nvPr/>
        </p:nvPicPr>
        <p:blipFill>
          <a:blip r:embed="rId2" cstate="print"/>
          <a:stretch>
            <a:fillRect/>
          </a:stretch>
        </p:blipFill>
        <p:spPr>
          <a:xfrm>
            <a:off x="990600" y="744751"/>
            <a:ext cx="2434166" cy="2133600"/>
          </a:xfrm>
          <a:prstGeom prst="rect">
            <a:avLst/>
          </a:prstGeom>
        </p:spPr>
      </p:pic>
    </p:spTree>
  </p:cSld>
  <p:clrMapOvr>
    <a:masterClrMapping/>
  </p:clrMapOvr>
  <p:transition spd="slow">
    <p:wipe dir="d"/>
  </p:transition>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4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5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6.xml><?xml version="1.0" encoding="utf-8"?>
<a:theme xmlns:a="http://schemas.openxmlformats.org/drawingml/2006/main" name="6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7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8.xml><?xml version="1.0" encoding="utf-8"?>
<a:theme xmlns:a="http://schemas.openxmlformats.org/drawingml/2006/main" name="8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9.xml><?xml version="1.0" encoding="utf-8"?>
<a:theme xmlns:a="http://schemas.openxmlformats.org/drawingml/2006/main" name="Contents Slide Master">
  <a:themeElements>
    <a:clrScheme name="ALLPPT-COLOR-A20">
      <a:dk1>
        <a:sysClr val="windowText" lastClr="000000"/>
      </a:dk1>
      <a:lt1>
        <a:sysClr val="window" lastClr="FFFFFF"/>
      </a:lt1>
      <a:dk2>
        <a:srgbClr val="1F497D"/>
      </a:dk2>
      <a:lt2>
        <a:srgbClr val="EEECE1"/>
      </a:lt2>
      <a:accent1>
        <a:srgbClr val="38D4CD"/>
      </a:accent1>
      <a:accent2>
        <a:srgbClr val="16B7B8"/>
      </a:accent2>
      <a:accent3>
        <a:srgbClr val="179A9D"/>
      </a:accent3>
      <a:accent4>
        <a:srgbClr val="38D4CD"/>
      </a:accent4>
      <a:accent5>
        <a:srgbClr val="16B7B8"/>
      </a:accent5>
      <a:accent6>
        <a:srgbClr val="179A9D"/>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6B7B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
  <TotalTime>497</TotalTime>
  <Words>987</Words>
  <Application>Microsoft Office PowerPoint</Application>
  <PresentationFormat>On-screen Show (4:3)</PresentationFormat>
  <Paragraphs>152</Paragraphs>
  <Slides>28</Slides>
  <Notes>7</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28</vt:i4>
      </vt:variant>
    </vt:vector>
  </HeadingPairs>
  <TitlesOfParts>
    <vt:vector size="44" baseType="lpstr">
      <vt:lpstr>맑은 고딕</vt:lpstr>
      <vt:lpstr>Agency FB</vt:lpstr>
      <vt:lpstr>Arial</vt:lpstr>
      <vt:lpstr>Calibri</vt:lpstr>
      <vt:lpstr>Constantia</vt:lpstr>
      <vt:lpstr>Wingdings</vt:lpstr>
      <vt:lpstr>Wingdings 2</vt:lpstr>
      <vt:lpstr>Office Theme</vt:lpstr>
      <vt:lpstr>Flow</vt:lpstr>
      <vt:lpstr>3_Flow</vt:lpstr>
      <vt:lpstr>4_Flow</vt:lpstr>
      <vt:lpstr>5_Flow</vt:lpstr>
      <vt:lpstr>6_Flow</vt:lpstr>
      <vt:lpstr>7_Flow</vt:lpstr>
      <vt:lpstr>8_Flow</vt:lpstr>
      <vt:lpstr>Contents Slide Master</vt:lpstr>
      <vt:lpstr>DRISHTI</vt:lpstr>
      <vt:lpstr>PowerPoint Presentation</vt:lpstr>
      <vt:lpstr>PowerPoint Presentation</vt:lpstr>
      <vt:lpstr>PowerPoint Presentation</vt:lpstr>
      <vt:lpstr>PowerPoint Presentation</vt:lpstr>
      <vt:lpstr>02. Functionalities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MAP</vt:lpstr>
      <vt:lpstr>NOTIFICATION AND PNR ALLOCATION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DRISHTI</dc:title>
  <dc:creator>dell</dc:creator>
  <cp:lastModifiedBy>RITAM GHOSH</cp:lastModifiedBy>
  <cp:revision>68</cp:revision>
  <dcterms:created xsi:type="dcterms:W3CDTF">2019-01-30T13:12:35Z</dcterms:created>
  <dcterms:modified xsi:type="dcterms:W3CDTF">2019-11-20T04:22:15Z</dcterms:modified>
</cp:coreProperties>
</file>